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63" r:id="rId5"/>
    <p:sldId id="264" r:id="rId6"/>
    <p:sldId id="257" r:id="rId7"/>
    <p:sldId id="260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7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1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70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1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2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97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2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1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5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6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EC47-9FF4-4948-B37E-0A7C3B4970E8}" type="datetimeFigureOut">
              <a:rPr lang="it-IT" smtClean="0"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3AC5-6213-4410-9D17-7343C6BA0A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sba.unifi.it/p168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05245" y="365125"/>
            <a:ext cx="10948555" cy="1325563"/>
          </a:xfrm>
        </p:spPr>
        <p:txBody>
          <a:bodyPr/>
          <a:lstStyle/>
          <a:p>
            <a:pPr algn="ctr"/>
            <a:r>
              <a:rPr lang="it-IT" dirty="0"/>
              <a:t> 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05245" y="1825625"/>
            <a:ext cx="10948555" cy="4351338"/>
          </a:xfrm>
        </p:spPr>
        <p:txBody>
          <a:bodyPr/>
          <a:lstStyle/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+mj-lt"/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C5F70C-804C-4B81-B5CA-914EE5FFC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06050" cy="33245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8A8D64-D42E-4599-B5D4-579C14111017}"/>
              </a:ext>
            </a:extLst>
          </p:cNvPr>
          <p:cNvSpPr txBox="1"/>
          <p:nvPr/>
        </p:nvSpPr>
        <p:spPr>
          <a:xfrm>
            <a:off x="647405" y="4030234"/>
            <a:ext cx="11398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>
                <a:solidFill>
                  <a:srgbClr val="0070C0"/>
                </a:solidFill>
              </a:rPr>
              <a:t>«The Challenge of sharing </a:t>
            </a:r>
            <a:r>
              <a:rPr lang="it-IT" sz="4400" i="1" dirty="0" err="1">
                <a:solidFill>
                  <a:srgbClr val="0070C0"/>
                </a:solidFill>
              </a:rPr>
              <a:t>values</a:t>
            </a:r>
            <a:r>
              <a:rPr lang="it-IT" sz="4400" i="1" dirty="0">
                <a:solidFill>
                  <a:srgbClr val="0070C0"/>
                </a:solidFill>
              </a:rPr>
              <a:t> and </a:t>
            </a:r>
            <a:r>
              <a:rPr lang="it-IT" sz="4400" i="1" dirty="0" err="1">
                <a:solidFill>
                  <a:srgbClr val="0070C0"/>
                </a:solidFill>
              </a:rPr>
              <a:t>ideas</a:t>
            </a:r>
            <a:r>
              <a:rPr lang="it-IT" sz="4400" i="1" dirty="0">
                <a:solidFill>
                  <a:srgbClr val="0070C0"/>
                </a:solidFill>
              </a:rPr>
              <a:t>»</a:t>
            </a:r>
          </a:p>
          <a:p>
            <a:endParaRPr lang="it-IT" sz="4400" i="1" dirty="0">
              <a:solidFill>
                <a:srgbClr val="0070C0"/>
              </a:solidFill>
            </a:endParaRPr>
          </a:p>
          <a:p>
            <a:pPr algn="ctr"/>
            <a:r>
              <a:rPr lang="it-IT" sz="3600" i="1" dirty="0">
                <a:solidFill>
                  <a:srgbClr val="0070C0"/>
                </a:solidFill>
              </a:rPr>
              <a:t>Benedetta Calonaci </a:t>
            </a:r>
          </a:p>
          <a:p>
            <a:pPr algn="ctr"/>
            <a:r>
              <a:rPr lang="it-IT" sz="3600" i="1" dirty="0" err="1">
                <a:solidFill>
                  <a:srgbClr val="0070C0"/>
                </a:solidFill>
              </a:rPr>
              <a:t>European</a:t>
            </a:r>
            <a:r>
              <a:rPr lang="it-IT" sz="3600" i="1" dirty="0">
                <a:solidFill>
                  <a:srgbClr val="0070C0"/>
                </a:solidFill>
              </a:rPr>
              <a:t> </a:t>
            </a:r>
            <a:r>
              <a:rPr lang="it-IT" sz="3600" i="1" dirty="0" err="1">
                <a:solidFill>
                  <a:srgbClr val="0070C0"/>
                </a:solidFill>
              </a:rPr>
              <a:t>documentation</a:t>
            </a:r>
            <a:r>
              <a:rPr lang="it-IT" sz="3600" i="1" dirty="0">
                <a:solidFill>
                  <a:srgbClr val="0070C0"/>
                </a:solidFill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4484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97D845-B600-4FAE-BE49-22C44181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81" y="168132"/>
            <a:ext cx="6568093" cy="62288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547B42-8E08-4057-97E5-FE2773DCFD45}"/>
              </a:ext>
            </a:extLst>
          </p:cNvPr>
          <p:cNvSpPr txBox="1"/>
          <p:nvPr/>
        </p:nvSpPr>
        <p:spPr>
          <a:xfrm>
            <a:off x="8400256" y="3861048"/>
            <a:ext cx="20882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1A276D"/>
                </a:solidFill>
                <a:latin typeface="Myriad Pro" panose="020B0503030403020204" pitchFamily="34" charset="0"/>
                <a:ea typeface="Calibri" charset="0"/>
                <a:cs typeface="Calibri" charset="0"/>
              </a:rPr>
              <a:t>About </a:t>
            </a:r>
            <a:r>
              <a:rPr lang="it-IT" altLang="it-IT" b="1" dirty="0">
                <a:solidFill>
                  <a:srgbClr val="1A276D"/>
                </a:solidFill>
                <a:latin typeface="Myriad Pro" panose="020B0503030403020204" pitchFamily="34" charset="0"/>
                <a:ea typeface="Calibri" charset="0"/>
                <a:cs typeface="Calibri" charset="0"/>
              </a:rPr>
              <a:t>50 EDC in </a:t>
            </a:r>
            <a:r>
              <a:rPr lang="it-IT" altLang="it-IT" b="1" dirty="0" err="1">
                <a:solidFill>
                  <a:srgbClr val="1A276D"/>
                </a:solidFill>
                <a:latin typeface="Myriad Pro" panose="020B0503030403020204" pitchFamily="34" charset="0"/>
                <a:ea typeface="Calibri" charset="0"/>
                <a:cs typeface="Calibri" charset="0"/>
              </a:rPr>
              <a:t>Italy</a:t>
            </a:r>
            <a:r>
              <a:rPr lang="it-IT" altLang="it-IT" b="1" dirty="0">
                <a:solidFill>
                  <a:srgbClr val="1A276D"/>
                </a:solidFill>
                <a:latin typeface="Myriad Pro" panose="020B0503030403020204" pitchFamily="34" charset="0"/>
                <a:ea typeface="Calibri" charset="0"/>
                <a:cs typeface="Calibri" charset="0"/>
              </a:rPr>
              <a:t> - 500 in Europe</a:t>
            </a:r>
            <a:endParaRPr lang="it-IT" altLang="it-IT" dirty="0">
              <a:solidFill>
                <a:srgbClr val="1A276D"/>
              </a:solidFill>
              <a:latin typeface="Myriad Pro" panose="020B0503030403020204" pitchFamily="34" charset="0"/>
              <a:ea typeface="Calibri" charset="0"/>
              <a:cs typeface="Calibri" charset="0"/>
            </a:endParaRPr>
          </a:p>
        </p:txBody>
      </p:sp>
      <p:pic>
        <p:nvPicPr>
          <p:cNvPr id="4" name="Picture 2" descr="Risultati immagini per europedirect forli">
            <a:extLst>
              <a:ext uri="{FF2B5EF4-FFF2-40B4-BE49-F238E27FC236}">
                <a16:creationId xmlns:a16="http://schemas.microsoft.com/office/drawing/2014/main" id="{628FE643-5ED9-4798-8F1D-3F8AEA1E3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r="13141" b="2"/>
          <a:stretch/>
        </p:blipFill>
        <p:spPr bwMode="auto">
          <a:xfrm>
            <a:off x="8291020" y="692697"/>
            <a:ext cx="2306705" cy="25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9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CF655C-F6EF-4DB1-8C03-2B3D8B58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14325"/>
            <a:ext cx="104203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814" t="666" r="897"/>
          <a:stretch/>
        </p:blipFill>
        <p:spPr>
          <a:xfrm>
            <a:off x="249383" y="176645"/>
            <a:ext cx="4166754" cy="59805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208" y="0"/>
            <a:ext cx="4686954" cy="6430272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90454" y="3368971"/>
            <a:ext cx="501084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06B4510-D42F-4995-AFE4-6A070045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24"/>
            <a:ext cx="12192000" cy="66075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2FF324-9461-4B5A-A0B4-408BAA0ED8F8}"/>
              </a:ext>
            </a:extLst>
          </p:cNvPr>
          <p:cNvSpPr txBox="1"/>
          <p:nvPr/>
        </p:nvSpPr>
        <p:spPr>
          <a:xfrm>
            <a:off x="111760" y="6492240"/>
            <a:ext cx="9316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the presentation: “MOOCS TO BRIDGE THE GAPS .THE POLIMI OPEN KNOWLEDGE EXPERIENCE” by DONATELLA SCIUTO 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64143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570" y="701170"/>
            <a:ext cx="8143240" cy="1877854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A«Wiki-thon</a:t>
            </a:r>
            <a:r>
              <a:rPr lang="it-IT" dirty="0"/>
              <a:t>» to celebrate the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of cultural </a:t>
            </a:r>
            <a:r>
              <a:rPr lang="it-IT" dirty="0" err="1"/>
              <a:t>heritage</a:t>
            </a:r>
            <a:r>
              <a:rPr lang="it-IT" dirty="0"/>
              <a:t> 2018:</a:t>
            </a:r>
          </a:p>
        </p:txBody>
      </p:sp>
      <p:pic>
        <p:nvPicPr>
          <p:cNvPr id="4" name="Immagin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3027680"/>
            <a:ext cx="9814152" cy="31291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344F53-225D-45D5-AD39-9527D7AF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330" y="373272"/>
            <a:ext cx="31623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" y="1324490"/>
            <a:ext cx="3820515" cy="286416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18" y="3532609"/>
            <a:ext cx="4096152" cy="30708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91" y="1545218"/>
            <a:ext cx="5299709" cy="3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45" y="1940403"/>
            <a:ext cx="5771515" cy="4328637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216" y="191770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Tema di Office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A«Wiki-thon» to celebrate the European year of cultural heritage 2018: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Benedetta Calonaci</cp:lastModifiedBy>
  <cp:revision>25</cp:revision>
  <dcterms:created xsi:type="dcterms:W3CDTF">2018-12-05T10:18:47Z</dcterms:created>
  <dcterms:modified xsi:type="dcterms:W3CDTF">2019-05-23T06:12:53Z</dcterms:modified>
</cp:coreProperties>
</file>