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84d13782f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84d13782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58478ef757_4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58478ef757_4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84d13782f_0_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84d13782f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584d13782f_0_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584d13782f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84d13782f_0_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584d13782f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84d13782f_0_6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584d13782f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584d13782f_0_7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584d13782f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584d13782f_0_9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584d13782f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584d13782f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584d13782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584d13782f_0_9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584d13782f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8478ef757_4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8478ef757_4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58478ef757_4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58478ef757_4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58478ef757_6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58478ef757_6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58478ef757_4_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58478ef757_4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58478ef757_6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58478ef757_6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58478ef757_6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58478ef757_6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58478ef757_6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58478ef757_6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85937336e_2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85937336e_2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85937336e_2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85937336e_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84d13782f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84d13782f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84d13782f_0_1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584d13782f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84d13782f_0_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84d13782f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84d13782f_0_1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84d13782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84d13782f_0_1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84d13782f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titolo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testo verticale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verticale e testo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contenuto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testazione sezione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to 2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fronto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titol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uoto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to con didascalia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magine con didascalia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descr="header.png"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1"/>
            <a:ext cx="9144000" cy="797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alomon.png" id="12" name="Google Shape;12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163425"/>
            <a:ext cx="2163936" cy="16945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0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476425" y="1127400"/>
            <a:ext cx="8044500" cy="40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-IT" sz="3000">
                <a:latin typeface="Arial"/>
                <a:ea typeface="Arial"/>
                <a:cs typeface="Arial"/>
                <a:sym typeface="Arial"/>
              </a:rPr>
              <a:t>27 IDEAS FROM THE ERASMUS GENERATION</a:t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-IT" sz="3000">
                <a:latin typeface="Arial"/>
                <a:ea typeface="Arial"/>
                <a:cs typeface="Arial"/>
                <a:sym typeface="Arial"/>
              </a:rPr>
              <a:t>-</a:t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-IT" sz="3000">
                <a:latin typeface="Arial"/>
                <a:ea typeface="Arial"/>
                <a:cs typeface="Arial"/>
                <a:sym typeface="Arial"/>
              </a:rPr>
              <a:t>27 IDEE DALLA GENERAZIONE ERASMUS</a:t>
            </a:r>
            <a:endParaRPr b="1" sz="3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9" name="Google Shape;15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2500" y="887175"/>
            <a:ext cx="3599925" cy="177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5300" y="2824175"/>
            <a:ext cx="7260500" cy="233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3"/>
          <p:cNvSpPr txBox="1"/>
          <p:nvPr>
            <p:ph type="title"/>
          </p:nvPr>
        </p:nvSpPr>
        <p:spPr>
          <a:xfrm>
            <a:off x="457200" y="588063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GRETA </a:t>
            </a:r>
            <a:endParaRPr/>
          </a:p>
        </p:txBody>
      </p:sp>
      <p:sp>
        <p:nvSpPr>
          <p:cNvPr id="166" name="Google Shape;166;p2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7" name="Google Shape;16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99725"/>
            <a:ext cx="9143999" cy="567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3"/>
          <p:cNvSpPr txBox="1"/>
          <p:nvPr/>
        </p:nvSpPr>
        <p:spPr>
          <a:xfrm>
            <a:off x="309625" y="3235500"/>
            <a:ext cx="2337600" cy="28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latin typeface="Calibri"/>
                <a:ea typeface="Calibri"/>
                <a:cs typeface="Calibri"/>
                <a:sym typeface="Calibri"/>
              </a:rPr>
              <a:t>“IL MINISTERO DEGLI AFFARI ESTERI AMERICANO  SI PREPARA ALL’UTILIZZIO DI ARMI NUCLEARI (“IN EUROPA”)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&gt; DISEGUAGLIANZA</a:t>
            </a:r>
            <a:endParaRPr/>
          </a:p>
          <a:p>
            <a:pPr indent="0" lvl="0" marL="9144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&lt; LEGITTIMITA’</a:t>
            </a:r>
            <a:endParaRPr/>
          </a:p>
          <a:p>
            <a:pPr indent="0" lvl="0" marL="9144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PROMUOVERE L’ESPANSIONE </a:t>
            </a:r>
            <a:endParaRPr/>
          </a:p>
        </p:txBody>
      </p:sp>
      <p:sp>
        <p:nvSpPr>
          <p:cNvPr id="175" name="Google Shape;175;p24"/>
          <p:cNvSpPr/>
          <p:nvPr/>
        </p:nvSpPr>
        <p:spPr>
          <a:xfrm>
            <a:off x="1761668" y="236725"/>
            <a:ext cx="5372922" cy="121884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Arial"/>
              </a:rPr>
              <a:t>Austerity: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5"/>
          <p:cNvSpPr txBox="1"/>
          <p:nvPr>
            <p:ph type="title"/>
          </p:nvPr>
        </p:nvSpPr>
        <p:spPr>
          <a:xfrm>
            <a:off x="457200" y="81648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Paura dell’immigrazione → Euroscetticismo.</a:t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Paura della povertà → Paura dell’immigrazione.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just">
              <a:spcBef>
                <a:spcPts val="360"/>
              </a:spcBef>
              <a:spcAft>
                <a:spcPts val="0"/>
              </a:spcAft>
              <a:buNone/>
            </a:pPr>
            <a:r>
              <a:rPr lang="it-IT" sz="2800"/>
              <a:t>“</a:t>
            </a:r>
            <a:r>
              <a:rPr i="1" lang="it-IT" sz="2800"/>
              <a:t>regions where GDP per capita is low, a high proportion of people have low education, a high proportion is over the age of 65 and there is strong net immigration are more likely to be apprehensive of the EU”</a:t>
            </a:r>
            <a:r>
              <a:rPr i="1" lang="it-IT" sz="3000"/>
              <a:t> </a:t>
            </a:r>
            <a:endParaRPr i="1" sz="3000"/>
          </a:p>
          <a:p>
            <a:pPr indent="0" lvl="0" marL="0" rtl="0" algn="just">
              <a:spcBef>
                <a:spcPts val="360"/>
              </a:spcBef>
              <a:spcAft>
                <a:spcPts val="0"/>
              </a:spcAft>
              <a:buNone/>
            </a:pPr>
            <a:r>
              <a:rPr lang="it-IT" sz="1800"/>
              <a:t>(Arnossorn &amp; Zoega, 2016)</a:t>
            </a:r>
            <a:endParaRPr i="1" sz="3000"/>
          </a:p>
        </p:txBody>
      </p:sp>
      <p:sp>
        <p:nvSpPr>
          <p:cNvPr id="182" name="Google Shape;182;p25"/>
          <p:cNvSpPr/>
          <p:nvPr/>
        </p:nvSpPr>
        <p:spPr>
          <a:xfrm>
            <a:off x="588925" y="816499"/>
            <a:ext cx="8191763" cy="50889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Arial"/>
              </a:rPr>
              <a:t>IDEE DALLA DANIMARCA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6"/>
          <p:cNvSpPr txBox="1"/>
          <p:nvPr/>
        </p:nvSpPr>
        <p:spPr>
          <a:xfrm>
            <a:off x="387025" y="2082300"/>
            <a:ext cx="4319100" cy="14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3000">
                <a:latin typeface="Calibri"/>
                <a:ea typeface="Calibri"/>
                <a:cs typeface="Calibri"/>
                <a:sym typeface="Calibri"/>
              </a:rPr>
              <a:t>Austerità</a:t>
            </a:r>
            <a:r>
              <a:rPr lang="it-IT" sz="3000">
                <a:latin typeface="Calibri"/>
                <a:ea typeface="Calibri"/>
                <a:cs typeface="Calibri"/>
                <a:sym typeface="Calibri"/>
              </a:rPr>
              <a:t> (pensioni, servizi di assistenza sociale e servizi pubblici)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6"/>
          <p:cNvSpPr txBox="1"/>
          <p:nvPr/>
        </p:nvSpPr>
        <p:spPr>
          <a:xfrm>
            <a:off x="6594825" y="1919625"/>
            <a:ext cx="1671900" cy="9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600">
                <a:latin typeface="Calibri"/>
                <a:ea typeface="Calibri"/>
                <a:cs typeface="Calibri"/>
                <a:sym typeface="Calibri"/>
              </a:rPr>
              <a:t>+</a:t>
            </a:r>
            <a:endParaRPr sz="9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26"/>
          <p:cNvSpPr txBox="1"/>
          <p:nvPr/>
        </p:nvSpPr>
        <p:spPr>
          <a:xfrm>
            <a:off x="433375" y="4303650"/>
            <a:ext cx="4226400" cy="12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3000">
                <a:latin typeface="Calibri"/>
                <a:ea typeface="Calibri"/>
                <a:cs typeface="Calibri"/>
                <a:sym typeface="Calibri"/>
              </a:rPr>
              <a:t>Crisi Economica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6"/>
          <p:cNvSpPr txBox="1"/>
          <p:nvPr/>
        </p:nvSpPr>
        <p:spPr>
          <a:xfrm>
            <a:off x="6718675" y="3777325"/>
            <a:ext cx="1671900" cy="8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600">
                <a:latin typeface="Calibri"/>
                <a:ea typeface="Calibri"/>
                <a:cs typeface="Calibri"/>
                <a:sym typeface="Calibri"/>
              </a:rPr>
              <a:t>=</a:t>
            </a:r>
            <a:endParaRPr sz="9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26"/>
          <p:cNvSpPr txBox="1"/>
          <p:nvPr/>
        </p:nvSpPr>
        <p:spPr>
          <a:xfrm>
            <a:off x="727600" y="5851750"/>
            <a:ext cx="7662900" cy="7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Calibri"/>
                <a:ea typeface="Calibri"/>
                <a:cs typeface="Calibri"/>
                <a:sym typeface="Calibri"/>
              </a:rPr>
              <a:t>&gt; Ineguaglianza           &lt; legittimità </a:t>
            </a:r>
            <a:endParaRPr sz="4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7"/>
          <p:cNvSpPr txBox="1"/>
          <p:nvPr>
            <p:ph idx="1" type="body"/>
          </p:nvPr>
        </p:nvSpPr>
        <p:spPr>
          <a:xfrm>
            <a:off x="457200" y="1553775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MULTIDISCIPLINARIETA’</a:t>
            </a:r>
            <a:endParaRPr/>
          </a:p>
        </p:txBody>
      </p:sp>
      <p:cxnSp>
        <p:nvCxnSpPr>
          <p:cNvPr id="200" name="Google Shape;200;p27"/>
          <p:cNvCxnSpPr/>
          <p:nvPr/>
        </p:nvCxnSpPr>
        <p:spPr>
          <a:xfrm flipH="1">
            <a:off x="1377675" y="2182800"/>
            <a:ext cx="1377900" cy="1950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1" name="Google Shape;201;p27"/>
          <p:cNvSpPr txBox="1"/>
          <p:nvPr/>
        </p:nvSpPr>
        <p:spPr>
          <a:xfrm>
            <a:off x="263300" y="4365575"/>
            <a:ext cx="3792900" cy="6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POLITICHE ECONOMICHE</a:t>
            </a: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2" name="Google Shape;202;p27"/>
          <p:cNvCxnSpPr/>
          <p:nvPr/>
        </p:nvCxnSpPr>
        <p:spPr>
          <a:xfrm>
            <a:off x="2817500" y="2229225"/>
            <a:ext cx="1424700" cy="161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3" name="Google Shape;203;p27"/>
          <p:cNvSpPr txBox="1"/>
          <p:nvPr/>
        </p:nvSpPr>
        <p:spPr>
          <a:xfrm>
            <a:off x="3638000" y="3730850"/>
            <a:ext cx="3792900" cy="8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CONSEGUENZE SOCIALI</a:t>
            </a: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4" name="Google Shape;204;p27"/>
          <p:cNvCxnSpPr/>
          <p:nvPr/>
        </p:nvCxnSpPr>
        <p:spPr>
          <a:xfrm>
            <a:off x="2755575" y="2182800"/>
            <a:ext cx="3173700" cy="387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5" name="Google Shape;205;p27"/>
          <p:cNvSpPr txBox="1"/>
          <p:nvPr/>
        </p:nvSpPr>
        <p:spPr>
          <a:xfrm>
            <a:off x="5108675" y="2585300"/>
            <a:ext cx="3421200" cy="6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CONSEGUENZE POLITICHE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6" name="Google Shape;206;p27"/>
          <p:cNvCxnSpPr>
            <a:stCxn id="201" idx="2"/>
            <a:endCxn id="203" idx="2"/>
          </p:cNvCxnSpPr>
          <p:nvPr/>
        </p:nvCxnSpPr>
        <p:spPr>
          <a:xfrm rot="-5400000">
            <a:off x="3614900" y="3096125"/>
            <a:ext cx="464400" cy="3374700"/>
          </a:xfrm>
          <a:prstGeom prst="curvedConnector3">
            <a:avLst>
              <a:gd fmla="val -51276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7" name="Google Shape;207;p27"/>
          <p:cNvSpPr txBox="1"/>
          <p:nvPr>
            <p:ph idx="1" type="body"/>
          </p:nvPr>
        </p:nvSpPr>
        <p:spPr>
          <a:xfrm>
            <a:off x="578625" y="162875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’</a:t>
            </a:r>
            <a:endParaRPr/>
          </a:p>
        </p:txBody>
      </p:sp>
      <p:cxnSp>
        <p:nvCxnSpPr>
          <p:cNvPr id="208" name="Google Shape;208;p27"/>
          <p:cNvCxnSpPr/>
          <p:nvPr/>
        </p:nvCxnSpPr>
        <p:spPr>
          <a:xfrm flipH="1" rot="10800000">
            <a:off x="5542125" y="3281900"/>
            <a:ext cx="2724600" cy="13005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9" name="Google Shape;209;p27"/>
          <p:cNvSpPr/>
          <p:nvPr/>
        </p:nvSpPr>
        <p:spPr>
          <a:xfrm>
            <a:off x="673400" y="1040257"/>
            <a:ext cx="8191255" cy="58849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Arial"/>
              </a:rPr>
              <a:t>IDEE DALLA FRANCIA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8"/>
          <p:cNvSpPr txBox="1"/>
          <p:nvPr/>
        </p:nvSpPr>
        <p:spPr>
          <a:xfrm>
            <a:off x="387025" y="2082300"/>
            <a:ext cx="4319100" cy="14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3000">
                <a:latin typeface="Calibri"/>
                <a:ea typeface="Calibri"/>
                <a:cs typeface="Calibri"/>
                <a:sym typeface="Calibri"/>
              </a:rPr>
              <a:t>Austerità</a:t>
            </a:r>
            <a:r>
              <a:rPr lang="it-IT" sz="3000">
                <a:latin typeface="Calibri"/>
                <a:ea typeface="Calibri"/>
                <a:cs typeface="Calibri"/>
                <a:sym typeface="Calibri"/>
              </a:rPr>
              <a:t> (pensioni, servizi di assistenza sociale e servizi pubblici)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6594825" y="1919625"/>
            <a:ext cx="1671900" cy="9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600">
                <a:latin typeface="Calibri"/>
                <a:ea typeface="Calibri"/>
                <a:cs typeface="Calibri"/>
                <a:sym typeface="Calibri"/>
              </a:rPr>
              <a:t>+</a:t>
            </a:r>
            <a:endParaRPr sz="9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8"/>
          <p:cNvSpPr txBox="1"/>
          <p:nvPr/>
        </p:nvSpPr>
        <p:spPr>
          <a:xfrm>
            <a:off x="433375" y="4303650"/>
            <a:ext cx="4226400" cy="12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3000">
                <a:latin typeface="Calibri"/>
                <a:ea typeface="Calibri"/>
                <a:cs typeface="Calibri"/>
                <a:sym typeface="Calibri"/>
              </a:rPr>
              <a:t>Crisi Economica</a:t>
            </a:r>
            <a:endParaRPr b="1"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8"/>
          <p:cNvSpPr txBox="1"/>
          <p:nvPr/>
        </p:nvSpPr>
        <p:spPr>
          <a:xfrm>
            <a:off x="6718675" y="3777325"/>
            <a:ext cx="1671900" cy="8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600">
                <a:latin typeface="Calibri"/>
                <a:ea typeface="Calibri"/>
                <a:cs typeface="Calibri"/>
                <a:sym typeface="Calibri"/>
              </a:rPr>
              <a:t>=</a:t>
            </a:r>
            <a:endParaRPr sz="9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8"/>
          <p:cNvSpPr txBox="1"/>
          <p:nvPr/>
        </p:nvSpPr>
        <p:spPr>
          <a:xfrm>
            <a:off x="727600" y="5851750"/>
            <a:ext cx="7662900" cy="7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Calibri"/>
                <a:ea typeface="Calibri"/>
                <a:cs typeface="Calibri"/>
                <a:sym typeface="Calibri"/>
              </a:rPr>
              <a:t>&gt; Ineguaglianza           &lt; legittimità </a:t>
            </a:r>
            <a:endParaRPr sz="4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AutoNum type="arabicPeriod"/>
            </a:pPr>
            <a:r>
              <a:rPr lang="it-IT"/>
              <a:t>Riformare l’Unione Monetaria → EMF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AutoNum type="arabicPeriod"/>
            </a:pPr>
            <a:r>
              <a:rPr lang="it-IT"/>
              <a:t>Golden Rule → + Flessibilità e Soldiarietà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it-IT"/>
              <a:t>       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2" name="Google Shape;23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5625" y="0"/>
            <a:ext cx="6365125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0"/>
          <p:cNvSpPr txBox="1"/>
          <p:nvPr>
            <p:ph type="title"/>
          </p:nvPr>
        </p:nvSpPr>
        <p:spPr>
          <a:xfrm>
            <a:off x="-2403875" y="79568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SLOVACCHIA</a:t>
            </a:r>
            <a:endParaRPr/>
          </a:p>
        </p:txBody>
      </p:sp>
      <p:sp>
        <p:nvSpPr>
          <p:cNvPr id="234" name="Google Shape;234;p30"/>
          <p:cNvSpPr txBox="1"/>
          <p:nvPr/>
        </p:nvSpPr>
        <p:spPr>
          <a:xfrm>
            <a:off x="1154725" y="2605200"/>
            <a:ext cx="73341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0"/>
          <p:cNvSpPr txBox="1"/>
          <p:nvPr/>
        </p:nvSpPr>
        <p:spPr>
          <a:xfrm>
            <a:off x="-492875" y="1478625"/>
            <a:ext cx="4407600" cy="37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3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it-IT" sz="3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DISOCCUPAZIONE GIOVANILE: </a:t>
            </a:r>
            <a:endParaRPr sz="3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it-IT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it-IT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UNA PIAGA DA SANARE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it-IT"/>
              <a:t>PERCHE’ NON ALLINEARSI CON LE DIRETTIVE DI   ILO, BANCA MONDIALE e OECD</a:t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IDEA: APPROCCIO INTEGRATO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42" name="Google Shape;242;p31"/>
          <p:cNvCxnSpPr/>
          <p:nvPr/>
        </p:nvCxnSpPr>
        <p:spPr>
          <a:xfrm flipH="1">
            <a:off x="2760225" y="4252800"/>
            <a:ext cx="844800" cy="591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3" name="Google Shape;243;p31"/>
          <p:cNvCxnSpPr/>
          <p:nvPr/>
        </p:nvCxnSpPr>
        <p:spPr>
          <a:xfrm>
            <a:off x="3605025" y="4266875"/>
            <a:ext cx="1028100" cy="42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4" name="Google Shape;244;p31"/>
          <p:cNvSpPr txBox="1"/>
          <p:nvPr/>
        </p:nvSpPr>
        <p:spPr>
          <a:xfrm>
            <a:off x="390575" y="4689275"/>
            <a:ext cx="3556200" cy="5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">
                <a:latin typeface="Calibri"/>
                <a:ea typeface="Calibri"/>
                <a:cs typeface="Calibri"/>
                <a:sym typeface="Calibri"/>
              </a:rPr>
              <a:t>Offerta di </a:t>
            </a:r>
            <a:r>
              <a:rPr lang="it-IT" sz="3000">
                <a:latin typeface="Calibri"/>
                <a:ea typeface="Calibri"/>
                <a:cs typeface="Calibri"/>
                <a:sym typeface="Calibri"/>
              </a:rPr>
              <a:t>Lavoro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31"/>
          <p:cNvSpPr txBox="1"/>
          <p:nvPr/>
        </p:nvSpPr>
        <p:spPr>
          <a:xfrm>
            <a:off x="4464025" y="4689275"/>
            <a:ext cx="4590900" cy="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">
                <a:latin typeface="Calibri"/>
                <a:ea typeface="Calibri"/>
                <a:cs typeface="Calibri"/>
                <a:sym typeface="Calibri"/>
              </a:rPr>
              <a:t>Domanda di Lavoro !!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31"/>
          <p:cNvSpPr txBox="1"/>
          <p:nvPr/>
        </p:nvSpPr>
        <p:spPr>
          <a:xfrm>
            <a:off x="4572000" y="5436325"/>
            <a:ext cx="3556200" cy="9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Investire per STIMOLARE la domanda di lavoro.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31"/>
          <p:cNvSpPr txBox="1"/>
          <p:nvPr/>
        </p:nvSpPr>
        <p:spPr>
          <a:xfrm>
            <a:off x="302825" y="5436325"/>
            <a:ext cx="3731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“Tutti” istruiti e specializzati, ma senza lavoro: UNDEREMPLOYMENT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ctrTitle"/>
          </p:nvPr>
        </p:nvSpPr>
        <p:spPr>
          <a:xfrm>
            <a:off x="685800" y="931100"/>
            <a:ext cx="7772400" cy="735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3000"/>
              <a:t>L’UE tra allargamento e disintegrazione (1/2)</a:t>
            </a:r>
            <a:endParaRPr b="1" sz="3000"/>
          </a:p>
        </p:txBody>
      </p:sp>
      <p:sp>
        <p:nvSpPr>
          <p:cNvPr id="92" name="Google Shape;92;p14"/>
          <p:cNvSpPr txBox="1"/>
          <p:nvPr>
            <p:ph idx="1" type="subTitle"/>
          </p:nvPr>
        </p:nvSpPr>
        <p:spPr>
          <a:xfrm>
            <a:off x="685800" y="2042725"/>
            <a:ext cx="7772400" cy="4181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it-IT" sz="2000">
                <a:solidFill>
                  <a:srgbClr val="000000"/>
                </a:solidFill>
              </a:rPr>
              <a:t>u</a:t>
            </a:r>
            <a:r>
              <a:rPr lang="it-IT" sz="2000">
                <a:solidFill>
                  <a:srgbClr val="000000"/>
                </a:solidFill>
              </a:rPr>
              <a:t>n’Europa multi-livello (</a:t>
            </a:r>
            <a:r>
              <a:rPr i="1" lang="it-IT" sz="2000">
                <a:solidFill>
                  <a:srgbClr val="000000"/>
                </a:solidFill>
              </a:rPr>
              <a:t>Ungheria</a:t>
            </a:r>
            <a:r>
              <a:rPr lang="it-IT" sz="2000">
                <a:solidFill>
                  <a:srgbClr val="000000"/>
                </a:solidFill>
              </a:rPr>
              <a:t>)</a:t>
            </a:r>
            <a:br>
              <a:rPr lang="it-IT" sz="2000">
                <a:solidFill>
                  <a:srgbClr val="000000"/>
                </a:solidFill>
              </a:rPr>
            </a:br>
            <a:br>
              <a:rPr lang="it-IT" sz="2000">
                <a:solidFill>
                  <a:srgbClr val="000000"/>
                </a:solidFill>
              </a:rPr>
            </a:br>
            <a:r>
              <a:rPr lang="it-IT" sz="2000">
                <a:solidFill>
                  <a:srgbClr val="000000"/>
                </a:solidFill>
              </a:rPr>
              <a:t>1° livello: area di cooperazione con incontri annuali su questioni importanti come sicurezza, commercio, cultura </a:t>
            </a:r>
            <a:br>
              <a:rPr lang="it-IT" sz="2000">
                <a:solidFill>
                  <a:srgbClr val="000000"/>
                </a:solidFill>
              </a:rPr>
            </a:br>
            <a:br>
              <a:rPr lang="it-IT" sz="2000">
                <a:solidFill>
                  <a:srgbClr val="000000"/>
                </a:solidFill>
              </a:rPr>
            </a:br>
            <a:r>
              <a:rPr lang="it-IT" sz="2000">
                <a:solidFill>
                  <a:srgbClr val="000000"/>
                </a:solidFill>
              </a:rPr>
              <a:t>2° livello: area di libero scambio </a:t>
            </a:r>
            <a:br>
              <a:rPr lang="it-IT" sz="2000">
                <a:solidFill>
                  <a:srgbClr val="000000"/>
                </a:solidFill>
              </a:rPr>
            </a:br>
            <a:br>
              <a:rPr lang="it-IT" sz="2000">
                <a:solidFill>
                  <a:srgbClr val="000000"/>
                </a:solidFill>
              </a:rPr>
            </a:br>
            <a:r>
              <a:rPr lang="it-IT" sz="2000">
                <a:solidFill>
                  <a:srgbClr val="000000"/>
                </a:solidFill>
              </a:rPr>
              <a:t>3° livello: unione doganale, in vista della creazione di un mercato comune </a:t>
            </a:r>
            <a:br>
              <a:rPr lang="it-IT" sz="2000">
                <a:solidFill>
                  <a:srgbClr val="000000"/>
                </a:solidFill>
              </a:rPr>
            </a:b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it-IT" sz="2000">
                <a:solidFill>
                  <a:srgbClr val="000000"/>
                </a:solidFill>
              </a:rPr>
              <a:t>l'UE deve porsi come mediatrice nel discorso politico dei Balcani Occidentali (</a:t>
            </a:r>
            <a:r>
              <a:rPr i="1" lang="it-IT" sz="2000">
                <a:solidFill>
                  <a:srgbClr val="000000"/>
                </a:solidFill>
              </a:rPr>
              <a:t>Bulgaria</a:t>
            </a:r>
            <a:r>
              <a:rPr lang="it-IT" sz="2000">
                <a:solidFill>
                  <a:srgbClr val="000000"/>
                </a:solidFill>
              </a:rPr>
              <a:t>) 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2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3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3"/>
          <p:cNvSpPr txBox="1"/>
          <p:nvPr>
            <p:ph type="title"/>
          </p:nvPr>
        </p:nvSpPr>
        <p:spPr>
          <a:xfrm>
            <a:off x="0" y="1107850"/>
            <a:ext cx="9144000" cy="14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-IT" sz="3000">
                <a:latin typeface="Arial"/>
                <a:ea typeface="Arial"/>
                <a:cs typeface="Arial"/>
                <a:sym typeface="Arial"/>
              </a:rPr>
              <a:t>Populismo, euroscetticismo e il deficit democratico: come diminuire la distanza tra l'Ue e i suoi cittadini</a:t>
            </a:r>
            <a:endParaRPr sz="3000"/>
          </a:p>
        </p:txBody>
      </p:sp>
      <p:sp>
        <p:nvSpPr>
          <p:cNvPr id="259" name="Google Shape;259;p33"/>
          <p:cNvSpPr txBox="1"/>
          <p:nvPr>
            <p:ph idx="1" type="body"/>
          </p:nvPr>
        </p:nvSpPr>
        <p:spPr>
          <a:xfrm>
            <a:off x="331825" y="26202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AutoNum type="arabicParenR"/>
            </a:pPr>
            <a:r>
              <a:rPr b="1" lang="it-IT" sz="2800"/>
              <a:t>Trasparenza, rappresentazione e partecipazione</a:t>
            </a:r>
            <a:br>
              <a:rPr lang="it-IT" sz="2800"/>
            </a:br>
            <a:r>
              <a:rPr i="1" lang="it-IT" sz="2800"/>
              <a:t>Ue come progetto d’élite, pro-europeo</a:t>
            </a:r>
            <a:endParaRPr i="1" sz="2800"/>
          </a:p>
          <a:p>
            <a:pPr indent="-406400" lvl="0" marL="457200" rtl="0" algn="l">
              <a:spcBef>
                <a:spcPts val="1000"/>
              </a:spcBef>
              <a:spcAft>
                <a:spcPts val="0"/>
              </a:spcAft>
              <a:buSzPts val="2800"/>
              <a:buAutoNum type="arabicParenR"/>
            </a:pPr>
            <a:r>
              <a:rPr b="1" lang="it-IT" sz="2800"/>
              <a:t>Identità europea</a:t>
            </a:r>
            <a:br>
              <a:rPr lang="it-IT" sz="2800"/>
            </a:br>
            <a:r>
              <a:rPr i="1" lang="it-IT" sz="2800"/>
              <a:t>U</a:t>
            </a:r>
            <a:r>
              <a:rPr i="1" lang="it-IT" sz="2800"/>
              <a:t>n’Europa sempre più unita, ma senza una voce unica</a:t>
            </a:r>
            <a:endParaRPr i="1" sz="2800"/>
          </a:p>
          <a:p>
            <a:pPr indent="-406400" lvl="0" marL="457200" rtl="0" algn="l">
              <a:spcBef>
                <a:spcPts val="1000"/>
              </a:spcBef>
              <a:spcAft>
                <a:spcPts val="1000"/>
              </a:spcAft>
              <a:buSzPts val="2800"/>
              <a:buAutoNum type="arabicParenR"/>
            </a:pPr>
            <a:r>
              <a:rPr b="1" lang="it-IT" sz="2800"/>
              <a:t>Informazione e comunicazione</a:t>
            </a:r>
            <a:br>
              <a:rPr lang="it-IT" sz="2800"/>
            </a:br>
            <a:r>
              <a:rPr i="1" lang="it-IT" sz="2800"/>
              <a:t>attualità e punti di vista nazionali</a:t>
            </a:r>
            <a:endParaRPr i="1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4"/>
          <p:cNvSpPr txBox="1"/>
          <p:nvPr>
            <p:ph type="title"/>
          </p:nvPr>
        </p:nvSpPr>
        <p:spPr>
          <a:xfrm>
            <a:off x="457200" y="45718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Partecipazione elezioni europee</a:t>
            </a:r>
            <a:endParaRPr/>
          </a:p>
        </p:txBody>
      </p:sp>
      <p:sp>
        <p:nvSpPr>
          <p:cNvPr id="265" name="Google Shape;265;p3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66" name="Google Shape;26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4975" y="1343676"/>
            <a:ext cx="6004800" cy="5313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5"/>
          <p:cNvSpPr txBox="1"/>
          <p:nvPr>
            <p:ph type="title"/>
          </p:nvPr>
        </p:nvSpPr>
        <p:spPr>
          <a:xfrm>
            <a:off x="457200" y="695413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/>
              <a:t>Net support for EU membership by educational attainment</a:t>
            </a:r>
            <a:endParaRPr sz="2400"/>
          </a:p>
        </p:txBody>
      </p:sp>
      <p:sp>
        <p:nvSpPr>
          <p:cNvPr id="272" name="Google Shape;272;p3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73" name="Google Shape;27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925" y="1600201"/>
            <a:ext cx="8292826" cy="4731225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35"/>
          <p:cNvSpPr txBox="1"/>
          <p:nvPr/>
        </p:nvSpPr>
        <p:spPr>
          <a:xfrm>
            <a:off x="2507500" y="6331425"/>
            <a:ext cx="70209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>
                <a:latin typeface="Calibri"/>
                <a:ea typeface="Calibri"/>
                <a:cs typeface="Calibri"/>
                <a:sym typeface="Calibri"/>
              </a:rPr>
              <a:t>Fonte: IPPR calculations based on Eurobarometer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6"/>
          <p:cNvSpPr txBox="1"/>
          <p:nvPr>
            <p:ph type="title"/>
          </p:nvPr>
        </p:nvSpPr>
        <p:spPr>
          <a:xfrm>
            <a:off x="-160050" y="1076125"/>
            <a:ext cx="94641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Populismo, euroscetticismo e il deficit democratico: come diminuire la distanza tra l'Ue e i suoi cittadini</a:t>
            </a:r>
            <a:endParaRPr sz="2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6"/>
          <p:cNvSpPr txBox="1"/>
          <p:nvPr>
            <p:ph idx="1" type="body"/>
          </p:nvPr>
        </p:nvSpPr>
        <p:spPr>
          <a:xfrm>
            <a:off x="431250" y="2156425"/>
            <a:ext cx="8281500" cy="36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b="1" lang="it-IT" sz="2400"/>
              <a:t>Trasparenza, rappresentazione e partecipazione</a:t>
            </a:r>
            <a:endParaRPr sz="2400"/>
          </a:p>
          <a:p>
            <a:pPr indent="-381000" lvl="1" marL="914400" rtl="0" algn="l"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i="1" lang="it-IT" sz="2400"/>
              <a:t>Diritto d’iniziativa dei cittadini europei</a:t>
            </a:r>
            <a:endParaRPr i="1" sz="2400"/>
          </a:p>
          <a:p>
            <a:pPr indent="-381000" lvl="1" marL="914400" rtl="0" algn="l"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i="1" lang="it-IT" sz="2400"/>
              <a:t>Comunicazione online</a:t>
            </a:r>
            <a:endParaRPr i="1" sz="24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b="1" lang="it-IT" sz="2400"/>
              <a:t>Identità europea</a:t>
            </a:r>
            <a:endParaRPr b="1" sz="2400"/>
          </a:p>
          <a:p>
            <a:pPr indent="-381000" lvl="1" marL="914400" rtl="0" algn="l"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i="1" lang="it-IT" sz="2400"/>
              <a:t>Erasmus per tutte le classi sociali</a:t>
            </a:r>
            <a:endParaRPr i="1" sz="2400"/>
          </a:p>
          <a:p>
            <a:pPr indent="-381000" lvl="1" marL="914400" rtl="0" algn="l"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i="1" lang="it-IT" sz="2400"/>
              <a:t>Definire una leadership europea</a:t>
            </a:r>
            <a:endParaRPr b="1" i="1" sz="24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b="1" lang="it-IT" sz="2400"/>
              <a:t>Informazione e comunicazione</a:t>
            </a:r>
            <a:endParaRPr b="1" sz="2400"/>
          </a:p>
          <a:p>
            <a:pPr indent="-381000" lvl="1" marL="914400" rtl="0" algn="l">
              <a:spcBef>
                <a:spcPts val="1000"/>
              </a:spcBef>
              <a:spcAft>
                <a:spcPts val="1000"/>
              </a:spcAft>
              <a:buSzPts val="2400"/>
              <a:buChar char="○"/>
            </a:pPr>
            <a:r>
              <a:rPr i="1" lang="it-IT" sz="2400"/>
              <a:t> Programma TV europeo</a:t>
            </a:r>
            <a:endParaRPr i="1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7"/>
          <p:cNvSpPr txBox="1"/>
          <p:nvPr>
            <p:ph type="title"/>
          </p:nvPr>
        </p:nvSpPr>
        <p:spPr>
          <a:xfrm>
            <a:off x="457200" y="738424"/>
            <a:ext cx="8229600" cy="67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it-IT" sz="3600">
                <a:latin typeface="Arial"/>
                <a:ea typeface="Arial"/>
                <a:cs typeface="Arial"/>
                <a:sym typeface="Arial"/>
              </a:rPr>
              <a:t>Migration, border and frontiers</a:t>
            </a:r>
            <a:endParaRPr sz="3600"/>
          </a:p>
        </p:txBody>
      </p:sp>
      <p:sp>
        <p:nvSpPr>
          <p:cNvPr id="286" name="Google Shape;286;p3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2800"/>
              <a:t>Inclusione delle popolazioni di migranti (</a:t>
            </a:r>
            <a:r>
              <a:rPr i="1" lang="it-IT" sz="2800"/>
              <a:t>Grecia</a:t>
            </a:r>
            <a:r>
              <a:rPr lang="it-IT" sz="2800"/>
              <a:t>)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Attitudini verso l’accettazione dei migranti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Quali conseguenze per politiche già esistenti?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it-IT" sz="2800"/>
              <a:t>Coesistenza religiosa in Europa (</a:t>
            </a:r>
            <a:r>
              <a:rPr i="1" lang="it-IT" sz="2800"/>
              <a:t>Irlanda</a:t>
            </a:r>
            <a:r>
              <a:rPr lang="it-IT" sz="2800"/>
              <a:t>)</a:t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Può l’Ismal convivere con i valori cristiani?</a:t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Principali metodi per facilitare il processo</a:t>
            </a:r>
            <a:endParaRPr sz="2800"/>
          </a:p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8"/>
          <p:cNvSpPr txBox="1"/>
          <p:nvPr>
            <p:ph type="title"/>
          </p:nvPr>
        </p:nvSpPr>
        <p:spPr>
          <a:xfrm>
            <a:off x="457200" y="8061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3000">
                <a:latin typeface="Arial"/>
                <a:ea typeface="Arial"/>
                <a:cs typeface="Arial"/>
                <a:sym typeface="Arial"/>
              </a:rPr>
              <a:t>The EU and member states in global affairs: addressing future challenges</a:t>
            </a:r>
            <a:endParaRPr sz="3000"/>
          </a:p>
        </p:txBody>
      </p:sp>
      <p:sp>
        <p:nvSpPr>
          <p:cNvPr id="292" name="Google Shape;292;p38"/>
          <p:cNvSpPr txBox="1"/>
          <p:nvPr>
            <p:ph idx="1" type="body"/>
          </p:nvPr>
        </p:nvSpPr>
        <p:spPr>
          <a:xfrm>
            <a:off x="457200" y="2176225"/>
            <a:ext cx="8229600" cy="395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/>
              <a:t>Per quanto riguarda le relazioni esterne dell’Unione Europea, è necessaria una maggiore integrazione nella PESC.</a:t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/>
              <a:t>Proposte specifiche riguardano:</a:t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/>
              <a:t> </a:t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Voto a maggioranza nel Consiglio Europeo (</a:t>
            </a:r>
            <a:r>
              <a:rPr i="1" lang="it-IT" sz="2800"/>
              <a:t>Croatia</a:t>
            </a:r>
            <a:r>
              <a:rPr lang="it-IT" sz="2800"/>
              <a:t>)</a:t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Creare una </a:t>
            </a:r>
            <a:r>
              <a:rPr i="1" lang="it-IT" sz="2800"/>
              <a:t>European Security and Defence Union </a:t>
            </a:r>
            <a:r>
              <a:rPr lang="it-IT" sz="2800"/>
              <a:t>(</a:t>
            </a:r>
            <a:r>
              <a:rPr i="1" lang="it-IT" sz="2800"/>
              <a:t>Germania</a:t>
            </a:r>
            <a:r>
              <a:rPr lang="it-IT" sz="2800"/>
              <a:t>)</a:t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Migliorare le capacità militari disponibili (</a:t>
            </a:r>
            <a:r>
              <a:rPr i="1" lang="it-IT" sz="2800"/>
              <a:t>Slovenia</a:t>
            </a:r>
            <a:r>
              <a:rPr lang="it-IT" sz="2800"/>
              <a:t>)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9"/>
          <p:cNvSpPr txBox="1"/>
          <p:nvPr>
            <p:ph idx="1" type="body"/>
          </p:nvPr>
        </p:nvSpPr>
        <p:spPr>
          <a:xfrm>
            <a:off x="457200" y="1147525"/>
            <a:ext cx="8229600" cy="4978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800"/>
              <a:t>Il Pacchetto Energetico dell’Unione Europea (</a:t>
            </a:r>
            <a:r>
              <a:rPr i="1" lang="it-IT" sz="2800"/>
              <a:t>Svezia</a:t>
            </a:r>
            <a:r>
              <a:rPr lang="it-IT" sz="2800"/>
              <a:t>)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Maggiore integrazione nel mercato dell’energia 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Tre obiettivi principali</a:t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it-IT" sz="2800"/>
              <a:t>Cybersicurezza (</a:t>
            </a:r>
            <a:r>
              <a:rPr i="1" lang="it-IT" sz="2800"/>
              <a:t>Italia</a:t>
            </a:r>
            <a:r>
              <a:rPr lang="it-IT" sz="2800"/>
              <a:t>)</a:t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Necessità di investimenti più coordinati</a:t>
            </a:r>
            <a:endParaRPr sz="2800"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8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it-IT" sz="2800"/>
              <a:t> Standards comuni per costruire uno spazio sicuro nell’UE</a:t>
            </a:r>
            <a:endParaRPr sz="28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ctrTitle"/>
          </p:nvPr>
        </p:nvSpPr>
        <p:spPr>
          <a:xfrm>
            <a:off x="685800" y="931100"/>
            <a:ext cx="7772400" cy="735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3000"/>
              <a:t>L’UE tra allargamento e disintegrazione (2/2)</a:t>
            </a:r>
            <a:endParaRPr b="1" sz="3000"/>
          </a:p>
        </p:txBody>
      </p:sp>
      <p:sp>
        <p:nvSpPr>
          <p:cNvPr id="98" name="Google Shape;98;p15"/>
          <p:cNvSpPr txBox="1"/>
          <p:nvPr>
            <p:ph idx="1" type="subTitle"/>
          </p:nvPr>
        </p:nvSpPr>
        <p:spPr>
          <a:xfrm>
            <a:off x="685800" y="2096425"/>
            <a:ext cx="7772400" cy="3382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it-IT" sz="2000">
                <a:solidFill>
                  <a:srgbClr val="000000"/>
                </a:solidFill>
              </a:rPr>
              <a:t>rafforzamento della Politica Estera e di Sicurezza Comune (</a:t>
            </a:r>
            <a:r>
              <a:rPr i="1" lang="it-IT" sz="2000">
                <a:solidFill>
                  <a:srgbClr val="000000"/>
                </a:solidFill>
              </a:rPr>
              <a:t>Estonia</a:t>
            </a:r>
            <a:r>
              <a:rPr lang="it-IT" sz="2000">
                <a:solidFill>
                  <a:srgbClr val="000000"/>
                </a:solidFill>
              </a:rPr>
              <a:t>) </a:t>
            </a:r>
            <a:br>
              <a:rPr lang="it-IT" sz="2000">
                <a:solidFill>
                  <a:srgbClr val="000000"/>
                </a:solidFill>
              </a:rPr>
            </a:b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it-IT" sz="2000">
                <a:solidFill>
                  <a:srgbClr val="000000"/>
                </a:solidFill>
              </a:rPr>
              <a:t>creazione di un genuino </a:t>
            </a:r>
            <a:r>
              <a:rPr i="1" lang="it-IT" sz="2000">
                <a:solidFill>
                  <a:srgbClr val="000000"/>
                </a:solidFill>
              </a:rPr>
              <a:t>demos </a:t>
            </a:r>
            <a:r>
              <a:rPr lang="it-IT" sz="2000">
                <a:solidFill>
                  <a:srgbClr val="000000"/>
                </a:solidFill>
              </a:rPr>
              <a:t>Europeo (</a:t>
            </a:r>
            <a:r>
              <a:rPr i="1" lang="it-IT" sz="2000">
                <a:solidFill>
                  <a:srgbClr val="000000"/>
                </a:solidFill>
              </a:rPr>
              <a:t>Spagna</a:t>
            </a:r>
            <a:r>
              <a:rPr lang="it-IT" sz="2000">
                <a:solidFill>
                  <a:srgbClr val="000000"/>
                </a:solidFill>
              </a:rPr>
              <a:t>) </a:t>
            </a:r>
            <a:br>
              <a:rPr lang="it-IT" sz="2000">
                <a:solidFill>
                  <a:srgbClr val="000000"/>
                </a:solidFill>
              </a:rPr>
            </a:b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it-IT" sz="2000">
                <a:solidFill>
                  <a:srgbClr val="000000"/>
                </a:solidFill>
              </a:rPr>
              <a:t>uso più esteso del voto a maggioranza qualificata (</a:t>
            </a:r>
            <a:r>
              <a:rPr i="1" lang="it-IT" sz="2000">
                <a:solidFill>
                  <a:srgbClr val="000000"/>
                </a:solidFill>
              </a:rPr>
              <a:t>Finlandia</a:t>
            </a:r>
            <a:r>
              <a:rPr lang="it-IT" sz="2000">
                <a:solidFill>
                  <a:srgbClr val="000000"/>
                </a:solidFill>
              </a:rPr>
              <a:t>) </a:t>
            </a:r>
            <a:br>
              <a:rPr lang="it-IT" sz="2000">
                <a:solidFill>
                  <a:srgbClr val="000000"/>
                </a:solidFill>
              </a:rPr>
            </a:br>
            <a:br>
              <a:rPr lang="it-IT" sz="2000">
                <a:solidFill>
                  <a:srgbClr val="000000"/>
                </a:solidFill>
              </a:rPr>
            </a:br>
            <a:r>
              <a:rPr lang="it-IT" sz="2000">
                <a:solidFill>
                  <a:srgbClr val="000000"/>
                </a:solidFill>
              </a:rPr>
              <a:t>=&gt; creazione di partiti transnazionali a livello europeo </a:t>
            </a:r>
            <a:br>
              <a:rPr lang="it-IT" sz="2000">
                <a:solidFill>
                  <a:srgbClr val="000000"/>
                </a:solidFill>
              </a:rPr>
            </a:br>
            <a:br>
              <a:rPr lang="it-IT" sz="2000">
                <a:solidFill>
                  <a:srgbClr val="000000"/>
                </a:solidFill>
              </a:rPr>
            </a:br>
            <a:r>
              <a:rPr lang="it-IT" sz="2000">
                <a:solidFill>
                  <a:srgbClr val="000000"/>
                </a:solidFill>
              </a:rPr>
              <a:t>=&gt; incrementare programmi di scambio culturale-educativo 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ctrTitle"/>
          </p:nvPr>
        </p:nvSpPr>
        <p:spPr>
          <a:xfrm>
            <a:off x="685800" y="931100"/>
            <a:ext cx="7772400" cy="735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3000"/>
              <a:t>Valori condivisi e nazionalismo in ascesa</a:t>
            </a:r>
            <a:endParaRPr b="1" sz="3000"/>
          </a:p>
        </p:txBody>
      </p:sp>
      <p:sp>
        <p:nvSpPr>
          <p:cNvPr id="104" name="Google Shape;104;p16"/>
          <p:cNvSpPr txBox="1"/>
          <p:nvPr>
            <p:ph idx="1" type="subTitle"/>
          </p:nvPr>
        </p:nvSpPr>
        <p:spPr>
          <a:xfrm>
            <a:off x="685800" y="1863650"/>
            <a:ext cx="7772400" cy="4188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it-IT" sz="2000">
                <a:solidFill>
                  <a:srgbClr val="000000"/>
                </a:solidFill>
              </a:rPr>
              <a:t>dimensione sociale più forte nelle politiche dell'UE (</a:t>
            </a:r>
            <a:r>
              <a:rPr i="1" lang="it-IT" sz="2000">
                <a:solidFill>
                  <a:srgbClr val="000000"/>
                </a:solidFill>
              </a:rPr>
              <a:t>Olanda</a:t>
            </a:r>
            <a:r>
              <a:rPr lang="it-IT" sz="2000">
                <a:solidFill>
                  <a:srgbClr val="000000"/>
                </a:solidFill>
              </a:rPr>
              <a:t>) </a:t>
            </a:r>
            <a:br>
              <a:rPr lang="it-IT" sz="2000">
                <a:solidFill>
                  <a:srgbClr val="000000"/>
                </a:solidFill>
              </a:rPr>
            </a:b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it-IT" sz="2000">
                <a:solidFill>
                  <a:srgbClr val="000000"/>
                </a:solidFill>
              </a:rPr>
              <a:t>concettualizzare nuovamente la democrazia a livello europeo (</a:t>
            </a:r>
            <a:r>
              <a:rPr i="1" lang="it-IT" sz="2000">
                <a:solidFill>
                  <a:srgbClr val="000000"/>
                </a:solidFill>
              </a:rPr>
              <a:t>Lituania</a:t>
            </a:r>
            <a:r>
              <a:rPr lang="it-IT" sz="2000">
                <a:solidFill>
                  <a:srgbClr val="000000"/>
                </a:solidFill>
              </a:rPr>
              <a:t>) </a:t>
            </a:r>
            <a:br>
              <a:rPr lang="it-IT" sz="2000">
                <a:solidFill>
                  <a:srgbClr val="000000"/>
                </a:solidFill>
              </a:rPr>
            </a:br>
            <a:br>
              <a:rPr lang="it-IT" sz="2000">
                <a:solidFill>
                  <a:srgbClr val="000000"/>
                </a:solidFill>
              </a:rPr>
            </a:br>
            <a:r>
              <a:rPr lang="it-IT" sz="2000">
                <a:solidFill>
                  <a:srgbClr val="000000"/>
                </a:solidFill>
              </a:rPr>
              <a:t>=&gt; ripensare i valori nel sistema legale dell'UE </a:t>
            </a:r>
            <a:br>
              <a:rPr lang="it-IT" sz="2000">
                <a:solidFill>
                  <a:srgbClr val="000000"/>
                </a:solidFill>
              </a:rPr>
            </a:br>
            <a:br>
              <a:rPr lang="it-IT" sz="2000">
                <a:solidFill>
                  <a:srgbClr val="000000"/>
                </a:solidFill>
              </a:rPr>
            </a:br>
            <a:r>
              <a:rPr lang="it-IT" sz="2000">
                <a:solidFill>
                  <a:srgbClr val="000000"/>
                </a:solidFill>
              </a:rPr>
              <a:t>=&gt; rafforzare i meccanismi di tutela dei valori fondamentali </a:t>
            </a:r>
            <a:br>
              <a:rPr lang="it-IT" sz="2000">
                <a:solidFill>
                  <a:srgbClr val="000000"/>
                </a:solidFill>
              </a:rPr>
            </a:b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it-IT" sz="2000">
                <a:solidFill>
                  <a:srgbClr val="000000"/>
                </a:solidFill>
              </a:rPr>
              <a:t>coinvolgere i cittadini nella vita pubblica dell’UE (</a:t>
            </a:r>
            <a:r>
              <a:rPr i="1" lang="it-IT" sz="2000">
                <a:solidFill>
                  <a:srgbClr val="000000"/>
                </a:solidFill>
              </a:rPr>
              <a:t>Cipro</a:t>
            </a:r>
            <a:r>
              <a:rPr lang="it-IT" sz="2000">
                <a:solidFill>
                  <a:srgbClr val="000000"/>
                </a:solidFill>
              </a:rPr>
              <a:t>) </a:t>
            </a:r>
            <a:br>
              <a:rPr lang="it-IT" sz="2000">
                <a:solidFill>
                  <a:srgbClr val="000000"/>
                </a:solidFill>
              </a:rPr>
            </a:b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it-IT" sz="2000">
                <a:solidFill>
                  <a:srgbClr val="000000"/>
                </a:solidFill>
              </a:rPr>
              <a:t>la lingua inglese come lingua franca (</a:t>
            </a:r>
            <a:r>
              <a:rPr i="1" lang="it-IT" sz="2000">
                <a:solidFill>
                  <a:srgbClr val="000000"/>
                </a:solidFill>
              </a:rPr>
              <a:t>Lussemburgo</a:t>
            </a:r>
            <a:r>
              <a:rPr lang="it-IT" sz="2000">
                <a:solidFill>
                  <a:srgbClr val="000000"/>
                </a:solidFill>
              </a:rPr>
              <a:t>) 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457200" y="2078975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COSA LEGA I PAESI DELL’UNIONE?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CONVIENE PUNTARE TUTTO SULLA RETORICA IDENTITARIA?</a:t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IDEA: PUNTIAMO SULL’INTERESSE COMUNE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/>
          <p:nvPr/>
        </p:nvSpPr>
        <p:spPr>
          <a:xfrm>
            <a:off x="751375" y="890489"/>
            <a:ext cx="8191376" cy="5271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Arial"/>
              </a:rPr>
              <a:t>IDEE DAL PORTOGALLO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457200" y="1240575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it-IT"/>
              <a:t>SENSO DI APPARTENENZA → UNIONE POLITICA.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8" name="Google Shape;118;p18"/>
          <p:cNvCxnSpPr/>
          <p:nvPr/>
        </p:nvCxnSpPr>
        <p:spPr>
          <a:xfrm>
            <a:off x="2450275" y="1807238"/>
            <a:ext cx="0" cy="690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9" name="Google Shape;119;p18"/>
          <p:cNvSpPr txBox="1"/>
          <p:nvPr/>
        </p:nvSpPr>
        <p:spPr>
          <a:xfrm>
            <a:off x="245975" y="2497250"/>
            <a:ext cx="4844400" cy="4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QUALI FATTORI LO AUMENTANO??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8"/>
          <p:cNvSpPr txBox="1"/>
          <p:nvPr/>
        </p:nvSpPr>
        <p:spPr>
          <a:xfrm>
            <a:off x="732275" y="4757550"/>
            <a:ext cx="3774000" cy="6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latin typeface="Calibri"/>
                <a:ea typeface="Calibri"/>
                <a:cs typeface="Calibri"/>
                <a:sym typeface="Calibri"/>
              </a:rPr>
              <a:t>INTERESSI COMUNI/SOLIDARIETA’?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1" name="Google Shape;121;p18"/>
          <p:cNvCxnSpPr>
            <a:stCxn id="122" idx="3"/>
            <a:endCxn id="123" idx="1"/>
          </p:cNvCxnSpPr>
          <p:nvPr/>
        </p:nvCxnSpPr>
        <p:spPr>
          <a:xfrm flipH="1" rot="10800000">
            <a:off x="3788100" y="3309400"/>
            <a:ext cx="2055900" cy="246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3" name="Google Shape;123;p18"/>
          <p:cNvSpPr txBox="1"/>
          <p:nvPr/>
        </p:nvSpPr>
        <p:spPr>
          <a:xfrm>
            <a:off x="5844075" y="2436225"/>
            <a:ext cx="3238800" cy="17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latin typeface="Calibri"/>
                <a:ea typeface="Calibri"/>
                <a:cs typeface="Calibri"/>
                <a:sym typeface="Calibri"/>
              </a:rPr>
              <a:t>CONS:</a:t>
            </a: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VS Pluralismo (Art 2 TUE)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Ostilità Identità Nazionali (</a:t>
            </a: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FN) (UKIP) (PVV)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Componente Inclusiva e Esclusiva</a:t>
            </a:r>
            <a:r>
              <a:rPr lang="it-IT">
                <a:latin typeface="Calibri"/>
                <a:ea typeface="Calibri"/>
                <a:cs typeface="Calibri"/>
                <a:sym typeface="Calibri"/>
              </a:rPr>
              <a:t>              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4" name="Google Shape;124;p18"/>
          <p:cNvCxnSpPr/>
          <p:nvPr/>
        </p:nvCxnSpPr>
        <p:spPr>
          <a:xfrm flipH="1" rot="10800000">
            <a:off x="4168300" y="5447475"/>
            <a:ext cx="1746300" cy="17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5" name="Google Shape;125;p18"/>
          <p:cNvSpPr txBox="1"/>
          <p:nvPr/>
        </p:nvSpPr>
        <p:spPr>
          <a:xfrm>
            <a:off x="5914425" y="4632950"/>
            <a:ext cx="30981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latin typeface="Calibri"/>
                <a:ea typeface="Calibri"/>
                <a:cs typeface="Calibri"/>
                <a:sym typeface="Calibri"/>
              </a:rPr>
              <a:t>PRO: </a:t>
            </a:r>
            <a:endParaRPr b="1"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Meno Controverso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Pluralismo (Art 2 TUE)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Minimizza le differenze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8"/>
          <p:cNvSpPr txBox="1"/>
          <p:nvPr/>
        </p:nvSpPr>
        <p:spPr>
          <a:xfrm>
            <a:off x="1272000" y="3326950"/>
            <a:ext cx="25161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latin typeface="Calibri"/>
                <a:ea typeface="Calibri"/>
                <a:cs typeface="Calibri"/>
                <a:sym typeface="Calibri"/>
              </a:rPr>
              <a:t>IDENTITA’ CULTURALE</a:t>
            </a:r>
            <a:r>
              <a:rPr lang="it-IT" sz="1800">
                <a:latin typeface="Calibri"/>
                <a:ea typeface="Calibri"/>
                <a:cs typeface="Calibri"/>
                <a:sym typeface="Calibri"/>
              </a:rPr>
              <a:t>??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8"/>
          <p:cNvSpPr txBox="1"/>
          <p:nvPr/>
        </p:nvSpPr>
        <p:spPr>
          <a:xfrm>
            <a:off x="492750" y="5548350"/>
            <a:ext cx="4731900" cy="7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“A unity resulting from common interests, feelings, or sympathies”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8"/>
          <p:cNvSpPr txBox="1"/>
          <p:nvPr/>
        </p:nvSpPr>
        <p:spPr>
          <a:xfrm>
            <a:off x="2041950" y="4126050"/>
            <a:ext cx="1633500" cy="8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it-IT" sz="1800">
                <a:latin typeface="Calibri"/>
                <a:ea typeface="Calibri"/>
                <a:cs typeface="Calibri"/>
                <a:sym typeface="Calibri"/>
              </a:rPr>
              <a:t>oppure</a:t>
            </a:r>
            <a:endParaRPr i="1"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457200" y="2219800"/>
            <a:ext cx="7597800" cy="3469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2750" lvl="0" marL="457200" rtl="0" algn="l">
              <a:spcBef>
                <a:spcPts val="360"/>
              </a:spcBef>
              <a:spcAft>
                <a:spcPts val="0"/>
              </a:spcAft>
              <a:buSzPts val="2900"/>
              <a:buChar char="•"/>
            </a:pPr>
            <a:r>
              <a:rPr lang="it-IT" sz="2900"/>
              <a:t>L’UE NELL’ERA DIGITALE</a:t>
            </a:r>
            <a:endParaRPr sz="29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-412750" lvl="0" marL="457200" rtl="0" algn="l">
              <a:spcBef>
                <a:spcPts val="360"/>
              </a:spcBef>
              <a:spcAft>
                <a:spcPts val="0"/>
              </a:spcAft>
              <a:buSzPts val="2900"/>
              <a:buChar char="•"/>
            </a:pPr>
            <a:r>
              <a:rPr lang="it-IT" sz="2900"/>
              <a:t>PIU’ COORDINAZIONE NEI SOCIAL MEDIA </a:t>
            </a:r>
            <a:endParaRPr sz="29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it-IT" sz="2900"/>
              <a:t>fondamentale in politica e nelle elezioni</a:t>
            </a:r>
            <a:endParaRPr sz="29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9144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it-IT" sz="2900"/>
              <a:t> </a:t>
            </a:r>
            <a:endParaRPr sz="2900"/>
          </a:p>
        </p:txBody>
      </p:sp>
      <p:sp>
        <p:nvSpPr>
          <p:cNvPr id="134" name="Google Shape;134;p19"/>
          <p:cNvSpPr/>
          <p:nvPr/>
        </p:nvSpPr>
        <p:spPr>
          <a:xfrm>
            <a:off x="476225" y="831574"/>
            <a:ext cx="8191558" cy="58607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Arial"/>
              </a:rPr>
              <a:t>IDEE DALLA POLONIA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Google Shape;14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8025" y="2528250"/>
            <a:ext cx="6449625" cy="145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8025" y="4113000"/>
            <a:ext cx="6449626" cy="1450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18025" y="1033950"/>
            <a:ext cx="6449625" cy="1450200"/>
          </a:xfrm>
          <a:prstGeom prst="rect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44" name="Google Shape;144;p20"/>
          <p:cNvSpPr txBox="1"/>
          <p:nvPr/>
        </p:nvSpPr>
        <p:spPr>
          <a:xfrm>
            <a:off x="366125" y="1182900"/>
            <a:ext cx="1351800" cy="9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7200">
                <a:latin typeface="Calibri"/>
                <a:ea typeface="Calibri"/>
                <a:cs typeface="Calibri"/>
                <a:sym typeface="Calibri"/>
              </a:rPr>
              <a:t>1°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394300" y="2633350"/>
            <a:ext cx="1239300" cy="13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7200">
                <a:latin typeface="Calibri"/>
                <a:ea typeface="Calibri"/>
                <a:cs typeface="Calibri"/>
                <a:sym typeface="Calibri"/>
              </a:rPr>
              <a:t>2°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521050" y="4140150"/>
            <a:ext cx="10281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7200">
                <a:latin typeface="Calibri"/>
                <a:ea typeface="Calibri"/>
                <a:cs typeface="Calibri"/>
                <a:sym typeface="Calibri"/>
              </a:rPr>
              <a:t>3°</a:t>
            </a:r>
            <a:endParaRPr sz="7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/>
          </a:p>
          <a:p>
            <a:pPr indent="-412750" lvl="0" marL="457200" rtl="0" algn="l">
              <a:spcBef>
                <a:spcPts val="360"/>
              </a:spcBef>
              <a:spcAft>
                <a:spcPts val="0"/>
              </a:spcAft>
              <a:buSzPts val="2900"/>
              <a:buChar char="•"/>
            </a:pPr>
            <a:r>
              <a:rPr lang="it-IT" sz="2900"/>
              <a:t>SOCIAL MEDIA: ARMA A DOPPIO TAGLIO </a:t>
            </a:r>
            <a:endParaRPr sz="29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/>
          </a:p>
          <a:p>
            <a:pPr indent="-412750" lvl="0" marL="457200" rtl="0" algn="l">
              <a:spcBef>
                <a:spcPts val="360"/>
              </a:spcBef>
              <a:spcAft>
                <a:spcPts val="0"/>
              </a:spcAft>
              <a:buSzPts val="2900"/>
              <a:buChar char="•"/>
            </a:pPr>
            <a:r>
              <a:rPr lang="it-IT" sz="2900"/>
              <a:t>INSUFFICIENTI CAMPAGNE DI INFORMAZIONE E CONTRASTO ALLA DISINFORMAZIONE</a:t>
            </a:r>
            <a:endParaRPr sz="29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-412750" lvl="0" marL="457200" rtl="0" algn="l">
              <a:spcBef>
                <a:spcPts val="360"/>
              </a:spcBef>
              <a:spcAft>
                <a:spcPts val="0"/>
              </a:spcAft>
              <a:buSzPts val="2900"/>
              <a:buChar char="•"/>
            </a:pPr>
            <a:r>
              <a:rPr lang="it-IT" sz="2900"/>
              <a:t>IDEA: AUMENTARE “LOTTA” ALLA DISINFORMAZIONE ANCHE A LIVELLO INTERNO. (vd Russia)</a:t>
            </a:r>
            <a:endParaRPr sz="29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