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71" r:id="rId8"/>
    <p:sldId id="269" r:id="rId9"/>
    <p:sldId id="276" r:id="rId10"/>
    <p:sldId id="272" r:id="rId11"/>
    <p:sldId id="261" r:id="rId12"/>
    <p:sldId id="281" r:id="rId13"/>
    <p:sldId id="282" r:id="rId14"/>
    <p:sldId id="283" r:id="rId15"/>
    <p:sldId id="284" r:id="rId16"/>
    <p:sldId id="285" r:id="rId17"/>
    <p:sldId id="286" r:id="rId18"/>
    <p:sldId id="288" r:id="rId19"/>
    <p:sldId id="262" r:id="rId20"/>
    <p:sldId id="273" r:id="rId21"/>
    <p:sldId id="274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zione predefinita" id="{A3FB69D5-8510-4ABA-8C8F-17B8E74247C4}">
          <p14:sldIdLst>
            <p14:sldId id="256"/>
            <p14:sldId id="257"/>
            <p14:sldId id="258"/>
            <p14:sldId id="259"/>
            <p14:sldId id="260"/>
            <p14:sldId id="271"/>
            <p14:sldId id="269"/>
            <p14:sldId id="276"/>
            <p14:sldId id="272"/>
            <p14:sldId id="261"/>
            <p14:sldId id="263"/>
            <p14:sldId id="264"/>
            <p14:sldId id="265"/>
            <p14:sldId id="266"/>
            <p14:sldId id="267"/>
            <p14:sldId id="268"/>
            <p14:sldId id="262"/>
            <p14:sldId id="273"/>
            <p14:sldId id="274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BB4E97-8930-43CE-ACF0-8FFE10AA6C2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ABF19C-D4F3-4336-B549-6B245E39EC2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BB4E97-8930-43CE-ACF0-8FFE10AA6C2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BF19C-D4F3-4336-B549-6B245E39EC2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BB4E97-8930-43CE-ACF0-8FFE10AA6C2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BF19C-D4F3-4336-B549-6B245E39EC2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BB4E97-8930-43CE-ACF0-8FFE10AA6C2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BF19C-D4F3-4336-B549-6B245E39EC2D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BB4E97-8930-43CE-ACF0-8FFE10AA6C2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BF19C-D4F3-4336-B549-6B245E39EC2D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BB4E97-8930-43CE-ACF0-8FFE10AA6C2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BF19C-D4F3-4336-B549-6B245E39EC2D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BB4E97-8930-43CE-ACF0-8FFE10AA6C2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BF19C-D4F3-4336-B549-6B245E39EC2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BB4E97-8930-43CE-ACF0-8FFE10AA6C2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BF19C-D4F3-4336-B549-6B245E39EC2D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BB4E97-8930-43CE-ACF0-8FFE10AA6C2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BF19C-D4F3-4336-B549-6B245E39EC2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BB4E97-8930-43CE-ACF0-8FFE10AA6C2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BF19C-D4F3-4336-B549-6B245E39EC2D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BB4E97-8930-43CE-ACF0-8FFE10AA6C2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ABF19C-D4F3-4336-B549-6B245E39EC2D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BB4E97-8930-43CE-ACF0-8FFE10AA6C2D}" type="datetimeFigureOut">
              <a:rPr lang="en-US" smtClean="0"/>
              <a:pPr/>
              <a:t>5/23/2019</a:t>
            </a:fld>
            <a:endParaRPr lang="en-US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ABF19C-D4F3-4336-B549-6B245E39EC2D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38561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28 Ideas from the Erasmus </a:t>
            </a:r>
            <a:r>
              <a:rPr lang="en-US" sz="4000" dirty="0" smtClean="0"/>
              <a:t>Generation</a:t>
            </a:r>
            <a:br>
              <a:rPr lang="en-US" sz="4000" dirty="0" smtClean="0"/>
            </a:br>
            <a:r>
              <a:rPr lang="en-US" sz="1800" b="0" dirty="0" smtClean="0"/>
              <a:t> 23 May 2019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 </a:t>
            </a:r>
            <a:r>
              <a:rPr lang="en-US" sz="1800" b="0" dirty="0"/>
              <a:t>School of Political Science “ Cesare Alfieri” and 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Jean </a:t>
            </a:r>
            <a:r>
              <a:rPr lang="en-US" sz="1800" b="0" dirty="0"/>
              <a:t>Monnet Centre of Excellence University of Florence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7428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argion\Desktop\Erasmus Generation 2017\foto, video, interviste\18278831_1690720527623703_680408842063940715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1946"/>
            <a:ext cx="7055064" cy="4705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25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1" dirty="0" smtClean="0"/>
              <a:t>Session 1: </a:t>
            </a:r>
            <a:r>
              <a:rPr lang="en-US" sz="1800" dirty="0"/>
              <a:t>"Shared values and rising nationalism in the EU: a difficult </a:t>
            </a:r>
            <a:r>
              <a:rPr lang="en-US" sz="1800" dirty="0" smtClean="0"/>
              <a:t>fit“</a:t>
            </a:r>
          </a:p>
          <a:p>
            <a:pPr marL="109728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Session 2: </a:t>
            </a:r>
            <a:r>
              <a:rPr lang="en-US" sz="1800" dirty="0"/>
              <a:t>"Migration, </a:t>
            </a:r>
            <a:r>
              <a:rPr lang="en-US" sz="1800" dirty="0" smtClean="0"/>
              <a:t>borders </a:t>
            </a:r>
            <a:r>
              <a:rPr lang="en-US" sz="1800" dirty="0"/>
              <a:t>and frontiers" 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Session 3: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 "The EU entrapped between enlargement and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disintegration”</a:t>
            </a:r>
          </a:p>
          <a:p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Session 4: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 "Populism, Euroscepticism and the democratic deficit: filling the gap between the EU and its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citizens”</a:t>
            </a:r>
          </a:p>
          <a:p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Session 5: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 "The EU and member states in global affairs: addressing future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challenges”</a:t>
            </a:r>
          </a:p>
          <a:p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Session 6: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 "The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EU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between austerity and solidarity: balancing economic and social integration"</a:t>
            </a:r>
            <a:endParaRPr lang="en-US" sz="18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The Sessions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9518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76250"/>
            <a:ext cx="57912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43042" y="2000240"/>
            <a:ext cx="6143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An alternative to shared values or a common identity as a force of political cohesion in the EU is the concept of solidarity [...] </a:t>
            </a:r>
            <a:endParaRPr lang="it-IT" dirty="0" smtClean="0"/>
          </a:p>
          <a:p>
            <a:r>
              <a:rPr lang="en-GB" dirty="0" smtClean="0"/>
              <a:t> </a:t>
            </a:r>
            <a:endParaRPr lang="it-IT" dirty="0" smtClean="0"/>
          </a:p>
          <a:p>
            <a:r>
              <a:rPr lang="en-GB" dirty="0" smtClean="0"/>
              <a:t>the type of solidarity this paper advocates is not to be confused with charity or economic assistance. [...]</a:t>
            </a:r>
            <a:endParaRPr lang="it-IT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28794" y="1859340"/>
            <a:ext cx="55007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It derives its cohesive effect from an awareness of common interests that breeds an ethically motivated willingness to build a common future. </a:t>
            </a:r>
            <a:endParaRPr lang="it-IT" dirty="0" smtClean="0"/>
          </a:p>
          <a:p>
            <a:r>
              <a:rPr lang="en-GB" dirty="0" smtClean="0"/>
              <a:t> </a:t>
            </a:r>
            <a:endParaRPr lang="it-IT" dirty="0" smtClean="0"/>
          </a:p>
          <a:p>
            <a:pPr algn="just"/>
            <a:r>
              <a:rPr lang="en-GB" dirty="0" smtClean="0"/>
              <a:t>Instead of divisiveness inherent in the idea of cultural identity solidarity minimizes differences to focus on commonalities thus breeding an attitude of tolerance and overarching cooperation.  </a:t>
            </a:r>
            <a:endParaRPr lang="it-IT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163" y="309563"/>
            <a:ext cx="578167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03919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390525"/>
            <a:ext cx="797242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4480" y="2000240"/>
            <a:ext cx="5857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The project </a:t>
            </a:r>
            <a:r>
              <a:rPr lang="it-IT" dirty="0" err="1" smtClean="0"/>
              <a:t>of</a:t>
            </a:r>
            <a:r>
              <a:rPr lang="it-IT" dirty="0" smtClean="0"/>
              <a:t> a </a:t>
            </a:r>
            <a:r>
              <a:rPr lang="it-IT" dirty="0" err="1" smtClean="0"/>
              <a:t>European</a:t>
            </a:r>
            <a:r>
              <a:rPr lang="it-IT" dirty="0" smtClean="0"/>
              <a:t> TV </a:t>
            </a:r>
            <a:r>
              <a:rPr lang="it-IT" dirty="0" err="1" smtClean="0"/>
              <a:t>channel</a:t>
            </a:r>
            <a:r>
              <a:rPr lang="it-IT" dirty="0" smtClean="0"/>
              <a:t> </a:t>
            </a:r>
            <a:r>
              <a:rPr lang="it-IT" dirty="0" err="1" smtClean="0"/>
              <a:t>aims</a:t>
            </a:r>
            <a:r>
              <a:rPr lang="it-IT" dirty="0" smtClean="0"/>
              <a:t> at </a:t>
            </a:r>
            <a:r>
              <a:rPr lang="it-IT" dirty="0" err="1" smtClean="0"/>
              <a:t>bringing</a:t>
            </a:r>
            <a:r>
              <a:rPr lang="it-IT" dirty="0" smtClean="0"/>
              <a:t> </a:t>
            </a:r>
            <a:r>
              <a:rPr lang="it-IT" dirty="0" err="1" smtClean="0"/>
              <a:t>together</a:t>
            </a:r>
            <a:r>
              <a:rPr lang="it-IT" dirty="0" smtClean="0"/>
              <a:t> the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cultures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various</a:t>
            </a:r>
            <a:r>
              <a:rPr lang="it-IT" dirty="0" smtClean="0"/>
              <a:t> </a:t>
            </a:r>
            <a:r>
              <a:rPr lang="it-IT" dirty="0" err="1" smtClean="0"/>
              <a:t>member</a:t>
            </a:r>
            <a:r>
              <a:rPr lang="it-IT" dirty="0" smtClean="0"/>
              <a:t> </a:t>
            </a:r>
            <a:r>
              <a:rPr lang="it-IT" dirty="0" err="1" smtClean="0"/>
              <a:t>states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the </a:t>
            </a:r>
            <a:r>
              <a:rPr lang="it-IT" dirty="0" err="1" smtClean="0"/>
              <a:t>varying</a:t>
            </a:r>
            <a:r>
              <a:rPr lang="it-IT" dirty="0" smtClean="0"/>
              <a:t> </a:t>
            </a:r>
            <a:r>
              <a:rPr lang="it-IT" dirty="0" err="1" smtClean="0"/>
              <a:t>mindsets</a:t>
            </a:r>
            <a:r>
              <a:rPr lang="it-IT" dirty="0" smtClean="0"/>
              <a:t> and </a:t>
            </a:r>
            <a:r>
              <a:rPr lang="it-IT" dirty="0" err="1" smtClean="0"/>
              <a:t>values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i="1" dirty="0" err="1" smtClean="0"/>
              <a:t>citizens</a:t>
            </a:r>
            <a:r>
              <a:rPr lang="it-IT" dirty="0" smtClean="0"/>
              <a:t> 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goal a </a:t>
            </a:r>
            <a:r>
              <a:rPr lang="it-IT" dirty="0" err="1" smtClean="0"/>
              <a:t>closer</a:t>
            </a:r>
            <a:r>
              <a:rPr lang="it-IT" dirty="0" smtClean="0"/>
              <a:t> </a:t>
            </a:r>
            <a:r>
              <a:rPr lang="it-IT" dirty="0" err="1" smtClean="0"/>
              <a:t>union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people </a:t>
            </a:r>
            <a:r>
              <a:rPr lang="it-IT" dirty="0" err="1" smtClean="0"/>
              <a:t>know</a:t>
            </a:r>
            <a:r>
              <a:rPr lang="it-IT" dirty="0" smtClean="0"/>
              <a:t> and </a:t>
            </a:r>
            <a:r>
              <a:rPr lang="it-IT" dirty="0" err="1" smtClean="0"/>
              <a:t>respect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other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600" b="1" dirty="0" smtClean="0"/>
              <a:t>Federica </a:t>
            </a:r>
            <a:r>
              <a:rPr lang="it-IT" sz="1600" b="1" dirty="0" err="1" smtClean="0"/>
              <a:t>Mogherini</a:t>
            </a:r>
            <a:r>
              <a:rPr lang="it-IT" sz="1600" b="1" dirty="0" smtClean="0"/>
              <a:t>, </a:t>
            </a:r>
            <a:r>
              <a:rPr lang="en-US" sz="1600" dirty="0"/>
              <a:t>High Representative of the Union for Foreign Affairs and Security Policy / Vice-President of the </a:t>
            </a:r>
            <a:r>
              <a:rPr lang="en-US" sz="1600" dirty="0" smtClean="0"/>
              <a:t>Commission;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Mercedes </a:t>
            </a:r>
            <a:r>
              <a:rPr lang="it-IT" sz="1600" b="1" dirty="0"/>
              <a:t>Bresso, Simona </a:t>
            </a:r>
            <a:r>
              <a:rPr lang="it-IT" sz="1600" b="1" dirty="0" err="1"/>
              <a:t>Bonafé</a:t>
            </a:r>
            <a:r>
              <a:rPr lang="it-IT" sz="1600" b="1" dirty="0"/>
              <a:t>, </a:t>
            </a:r>
            <a:r>
              <a:rPr lang="it-IT" sz="1600" b="1" dirty="0" err="1"/>
              <a:t>Robero</a:t>
            </a:r>
            <a:r>
              <a:rPr lang="it-IT" sz="1600" b="1" dirty="0"/>
              <a:t> </a:t>
            </a:r>
            <a:r>
              <a:rPr lang="it-IT" sz="1600" b="1" dirty="0" smtClean="0"/>
              <a:t>Gualtieri, </a:t>
            </a:r>
            <a:r>
              <a:rPr lang="it-IT" sz="1600" dirty="0" err="1" smtClean="0"/>
              <a:t>MEPs</a:t>
            </a:r>
            <a:r>
              <a:rPr lang="it-IT" sz="1600" dirty="0" smtClean="0"/>
              <a:t>; </a:t>
            </a:r>
            <a:r>
              <a:rPr lang="it-IT" sz="1600" b="1" dirty="0" smtClean="0"/>
              <a:t>Monica </a:t>
            </a:r>
            <a:r>
              <a:rPr lang="it-IT" sz="1600" b="1" dirty="0" err="1"/>
              <a:t>Frassoni</a:t>
            </a:r>
            <a:r>
              <a:rPr lang="it-IT" sz="1600" b="1" dirty="0"/>
              <a:t>, </a:t>
            </a:r>
            <a:r>
              <a:rPr lang="it-IT" sz="1600" dirty="0" err="1" smtClean="0"/>
              <a:t>European</a:t>
            </a:r>
            <a:r>
              <a:rPr lang="it-IT" sz="1600" dirty="0" smtClean="0"/>
              <a:t> </a:t>
            </a:r>
            <a:r>
              <a:rPr lang="it-IT" sz="1600" dirty="0"/>
              <a:t>Green </a:t>
            </a:r>
            <a:r>
              <a:rPr lang="it-IT" sz="1600" dirty="0" smtClean="0"/>
              <a:t>Party</a:t>
            </a:r>
            <a:r>
              <a:rPr lang="it-IT" sz="1600" dirty="0"/>
              <a:t> </a:t>
            </a:r>
            <a:r>
              <a:rPr lang="it-IT" sz="1600" dirty="0" smtClean="0"/>
              <a:t>Co-Chair</a:t>
            </a:r>
            <a:r>
              <a:rPr lang="it-IT" sz="1600" b="1" dirty="0" smtClean="0"/>
              <a:t>; 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Silvio </a:t>
            </a:r>
            <a:r>
              <a:rPr lang="it-IT" sz="1600" b="1" dirty="0" err="1"/>
              <a:t>Gonzato</a:t>
            </a:r>
            <a:r>
              <a:rPr lang="it-IT" sz="1600" b="1" dirty="0"/>
              <a:t>, </a:t>
            </a:r>
            <a:r>
              <a:rPr lang="en-US" sz="1600" dirty="0"/>
              <a:t> Director for Strategic Communications, Parliamentary and Legal Affairs at the European External Action Service (EEAS</a:t>
            </a:r>
            <a:r>
              <a:rPr lang="en-US" sz="1600" dirty="0" smtClean="0"/>
              <a:t>);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Antonia </a:t>
            </a:r>
            <a:r>
              <a:rPr lang="it-IT" sz="1600" b="1" dirty="0"/>
              <a:t>Carparelli, </a:t>
            </a:r>
            <a:r>
              <a:rPr lang="it-IT" sz="1600" dirty="0" err="1" smtClean="0"/>
              <a:t>European</a:t>
            </a:r>
            <a:r>
              <a:rPr lang="it-IT" sz="1600" dirty="0" smtClean="0"/>
              <a:t> </a:t>
            </a:r>
            <a:r>
              <a:rPr lang="it-IT" sz="1600" dirty="0" err="1" smtClean="0"/>
              <a:t>Commission</a:t>
            </a:r>
            <a:r>
              <a:rPr lang="it-IT" sz="1600" dirty="0" smtClean="0"/>
              <a:t> Senior Advisor;</a:t>
            </a:r>
          </a:p>
          <a:p>
            <a:endParaRPr lang="it-IT" sz="1600" dirty="0" smtClean="0"/>
          </a:p>
          <a:p>
            <a:r>
              <a:rPr lang="it-IT" sz="1600" b="1" dirty="0" smtClean="0"/>
              <a:t>Miguel </a:t>
            </a:r>
            <a:r>
              <a:rPr lang="it-IT" sz="1600" b="1" dirty="0" err="1"/>
              <a:t>Maduro</a:t>
            </a:r>
            <a:r>
              <a:rPr lang="it-IT" sz="1600" b="1" dirty="0"/>
              <a:t>, </a:t>
            </a:r>
            <a:r>
              <a:rPr lang="it-IT" sz="1600" dirty="0" err="1" smtClean="0"/>
              <a:t>former</a:t>
            </a:r>
            <a:r>
              <a:rPr lang="it-IT" sz="1600" dirty="0" smtClean="0"/>
              <a:t> </a:t>
            </a:r>
            <a:r>
              <a:rPr lang="en-US" sz="1600" dirty="0"/>
              <a:t>Advocate General at the European Court of </a:t>
            </a:r>
            <a:r>
              <a:rPr lang="en-US" sz="1600" dirty="0" smtClean="0"/>
              <a:t>Justice;</a:t>
            </a:r>
          </a:p>
          <a:p>
            <a:endParaRPr lang="en-US" sz="1600" dirty="0" smtClean="0"/>
          </a:p>
          <a:p>
            <a:r>
              <a:rPr lang="it-IT" sz="1600" b="1" dirty="0" smtClean="0"/>
              <a:t>Antonio </a:t>
            </a:r>
            <a:r>
              <a:rPr lang="it-IT" sz="1600" b="1" dirty="0" err="1" smtClean="0"/>
              <a:t>Tajani</a:t>
            </a:r>
            <a:r>
              <a:rPr lang="it-IT" sz="1600" b="1" dirty="0" smtClean="0"/>
              <a:t>, </a:t>
            </a:r>
            <a:r>
              <a:rPr lang="it-IT" sz="1600" dirty="0" err="1" smtClean="0"/>
              <a:t>President</a:t>
            </a:r>
            <a:r>
              <a:rPr lang="it-IT" sz="1600" dirty="0" smtClean="0"/>
              <a:t> of the </a:t>
            </a:r>
            <a:r>
              <a:rPr lang="it-IT" sz="1600" dirty="0" err="1" smtClean="0"/>
              <a:t>European</a:t>
            </a:r>
            <a:r>
              <a:rPr lang="it-IT" sz="1600" dirty="0" smtClean="0"/>
              <a:t> </a:t>
            </a:r>
            <a:r>
              <a:rPr lang="it-IT" sz="1600" dirty="0" err="1" smtClean="0"/>
              <a:t>Parliament</a:t>
            </a:r>
            <a:r>
              <a:rPr lang="it-IT" sz="1600" dirty="0"/>
              <a:t>.</a:t>
            </a:r>
            <a:endParaRPr lang="en-US" sz="16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MEPs and </a:t>
            </a:r>
            <a:r>
              <a:rPr lang="en-US" sz="2400" dirty="0" smtClean="0"/>
              <a:t>Representatives </a:t>
            </a:r>
            <a:r>
              <a:rPr lang="en-US" sz="2400" dirty="0"/>
              <a:t>of </a:t>
            </a:r>
            <a:r>
              <a:rPr lang="en-US" sz="2400" dirty="0" smtClean="0"/>
              <a:t>EU </a:t>
            </a:r>
            <a:r>
              <a:rPr lang="en-US" sz="2400" dirty="0"/>
              <a:t>institutions </a:t>
            </a:r>
            <a:r>
              <a:rPr lang="en-US" sz="2400" dirty="0" smtClean="0"/>
              <a:t>attending the conference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2955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/>
              <a:t>Second</a:t>
            </a:r>
            <a:r>
              <a:rPr lang="en-US" sz="2000" dirty="0" smtClean="0"/>
              <a:t> Edition ( the first edition was organized for the 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anniversary of the Erasmus Program)  </a:t>
            </a:r>
          </a:p>
          <a:p>
            <a:endParaRPr lang="en-US" sz="2000" dirty="0" smtClean="0"/>
          </a:p>
          <a:p>
            <a:r>
              <a:rPr lang="en-US" sz="2000" u="sng" dirty="0"/>
              <a:t>60th</a:t>
            </a:r>
            <a:r>
              <a:rPr lang="en-US" sz="2000" dirty="0"/>
              <a:t> Anniversary of the </a:t>
            </a:r>
            <a:r>
              <a:rPr lang="en-US" sz="2000" i="1" dirty="0"/>
              <a:t>Rome </a:t>
            </a:r>
            <a:r>
              <a:rPr lang="en-US" sz="2000" i="1" dirty="0" smtClean="0"/>
              <a:t>Treaties </a:t>
            </a:r>
            <a:r>
              <a:rPr lang="en-US" sz="2000" dirty="0" smtClean="0"/>
              <a:t>+ </a:t>
            </a:r>
            <a:r>
              <a:rPr lang="en-US" sz="2000" u="sng" dirty="0"/>
              <a:t>30th</a:t>
            </a:r>
            <a:r>
              <a:rPr lang="en-US" sz="2000" dirty="0"/>
              <a:t> Anniversary of the </a:t>
            </a:r>
            <a:r>
              <a:rPr lang="en-US" sz="2000" i="1" dirty="0"/>
              <a:t>Erasmus </a:t>
            </a:r>
            <a:r>
              <a:rPr lang="en-US" sz="2000" i="1" dirty="0" smtClean="0"/>
              <a:t>Program</a:t>
            </a:r>
          </a:p>
          <a:p>
            <a:endParaRPr lang="en-US" sz="2000" i="1" dirty="0" smtClean="0"/>
          </a:p>
          <a:p>
            <a:r>
              <a:rPr lang="en-US" sz="2000" dirty="0" smtClean="0"/>
              <a:t>The original idea stems from a series of seminars on the “</a:t>
            </a:r>
            <a:r>
              <a:rPr lang="en-US" sz="2000" i="1" dirty="0" smtClean="0"/>
              <a:t>Costs of Non Europe</a:t>
            </a:r>
            <a:r>
              <a:rPr lang="en-US" sz="2000" dirty="0" smtClean="0"/>
              <a:t>” </a:t>
            </a:r>
          </a:p>
          <a:p>
            <a:endParaRPr lang="en-US" sz="2000" dirty="0" smtClean="0"/>
          </a:p>
          <a:p>
            <a:r>
              <a:rPr lang="en-US" sz="2000" b="1" dirty="0" smtClean="0"/>
              <a:t>Students from 28 MS </a:t>
            </a:r>
            <a:r>
              <a:rPr lang="en-US" sz="2000" dirty="0" smtClean="0"/>
              <a:t>discussing </a:t>
            </a:r>
            <a:r>
              <a:rPr lang="en-US" sz="2000" i="1" dirty="0" smtClean="0"/>
              <a:t>the  current challenges to</a:t>
            </a:r>
            <a:r>
              <a:rPr lang="en-US" sz="2000" dirty="0" smtClean="0"/>
              <a:t> EU integration</a:t>
            </a:r>
            <a:endParaRPr lang="en-US" sz="2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</a:t>
            </a:r>
            <a:r>
              <a:rPr lang="en-US" sz="3600" dirty="0" smtClean="0"/>
              <a:t>he Event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3277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argion\Desktop\Erasmus Generation 2017\foto, video, interviste\ENZ_3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730"/>
            <a:ext cx="7956376" cy="5294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85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argion\Desktop\Erasmus Generation 2017\foto, video, interviste\IMG_0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480720" cy="4518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11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Thanks for your attention!</a:t>
            </a:r>
            <a:endParaRPr lang="en-US" dirty="0"/>
          </a:p>
        </p:txBody>
      </p:sp>
      <p:pic>
        <p:nvPicPr>
          <p:cNvPr id="8194" name="Picture 2" descr="C:\Users\fargion\Desktop\Erasmus Generation 2017\foto, video, interviste\spalle_giganti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20880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86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University partners from 28 MS in charge of selecting the participants 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Two Erasmus students per MS </a:t>
            </a:r>
            <a:r>
              <a:rPr lang="en-US" sz="2000" dirty="0" smtClean="0"/>
              <a:t>(</a:t>
            </a:r>
            <a:r>
              <a:rPr lang="en-US" sz="2000" b="1" dirty="0" smtClean="0"/>
              <a:t>M+F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Position Papers on </a:t>
            </a:r>
            <a:r>
              <a:rPr lang="en-US" sz="2000" i="1" dirty="0" smtClean="0"/>
              <a:t>priority issues</a:t>
            </a:r>
          </a:p>
          <a:p>
            <a:endParaRPr lang="en-US" sz="2000" dirty="0" smtClean="0"/>
          </a:p>
          <a:p>
            <a:r>
              <a:rPr lang="en-US" sz="2000" dirty="0" smtClean="0"/>
              <a:t>Travel and Accommodation Covered by the local organizers in the context of the  Jean Monnet Centre of Excellence </a:t>
            </a:r>
          </a:p>
          <a:p>
            <a:endParaRPr lang="en-US" sz="2000" dirty="0"/>
          </a:p>
          <a:p>
            <a:r>
              <a:rPr lang="en-US" sz="2000" dirty="0" smtClean="0"/>
              <a:t> The event was under the High Patronage of  the European Parliament  </a:t>
            </a:r>
            <a:endParaRPr lang="en-US" sz="2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Participant Selection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8300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b="1" dirty="0" smtClean="0"/>
              <a:t>Austria</a:t>
            </a:r>
            <a:r>
              <a:rPr lang="en-US" dirty="0"/>
              <a:t>: University of Salzburg3</a:t>
            </a:r>
          </a:p>
          <a:p>
            <a:r>
              <a:rPr lang="en-US" b="1" dirty="0"/>
              <a:t>Belgium</a:t>
            </a:r>
            <a:r>
              <a:rPr lang="en-US" dirty="0"/>
              <a:t>: University of Leuven</a:t>
            </a:r>
          </a:p>
          <a:p>
            <a:r>
              <a:rPr lang="en-US" b="1" dirty="0"/>
              <a:t>Bulgaria</a:t>
            </a:r>
            <a:r>
              <a:rPr lang="en-US" dirty="0"/>
              <a:t>: Sofia University</a:t>
            </a:r>
          </a:p>
          <a:p>
            <a:r>
              <a:rPr lang="en-US" b="1" dirty="0" smtClean="0"/>
              <a:t>Czech Republic</a:t>
            </a:r>
            <a:r>
              <a:rPr lang="en-US" dirty="0"/>
              <a:t>: Masaryk University</a:t>
            </a:r>
          </a:p>
          <a:p>
            <a:r>
              <a:rPr lang="en-US" b="1" dirty="0"/>
              <a:t>Cyprus </a:t>
            </a:r>
            <a:r>
              <a:rPr lang="en-US" dirty="0"/>
              <a:t>: University of Cyprus</a:t>
            </a:r>
          </a:p>
          <a:p>
            <a:r>
              <a:rPr lang="en-US" b="1" dirty="0"/>
              <a:t>Denmark: </a:t>
            </a:r>
            <a:r>
              <a:rPr lang="en-US" dirty="0"/>
              <a:t>University of Copenhagen</a:t>
            </a:r>
          </a:p>
          <a:p>
            <a:r>
              <a:rPr lang="en-US" b="1" dirty="0"/>
              <a:t>Estonia</a:t>
            </a:r>
            <a:r>
              <a:rPr lang="en-US" dirty="0"/>
              <a:t>: Tallinn University of Technology</a:t>
            </a:r>
          </a:p>
          <a:p>
            <a:r>
              <a:rPr lang="en-US" b="1" dirty="0"/>
              <a:t>Finland</a:t>
            </a:r>
            <a:r>
              <a:rPr lang="en-US" dirty="0"/>
              <a:t>: University of Helsinki</a:t>
            </a:r>
          </a:p>
          <a:p>
            <a:r>
              <a:rPr lang="en-US" b="1" dirty="0"/>
              <a:t>France: </a:t>
            </a:r>
            <a:r>
              <a:rPr lang="en-US" dirty="0"/>
              <a:t>Sciences </a:t>
            </a:r>
            <a:r>
              <a:rPr lang="en-US" dirty="0" err="1"/>
              <a:t>Politiques</a:t>
            </a:r>
            <a:r>
              <a:rPr lang="en-US" dirty="0"/>
              <a:t> – Paris</a:t>
            </a:r>
          </a:p>
          <a:p>
            <a:r>
              <a:rPr lang="en-US" b="1" dirty="0"/>
              <a:t>Germany</a:t>
            </a:r>
            <a:r>
              <a:rPr lang="en-US" dirty="0"/>
              <a:t>: </a:t>
            </a:r>
            <a:r>
              <a:rPr lang="en-US" dirty="0" err="1"/>
              <a:t>Freie</a:t>
            </a:r>
            <a:r>
              <a:rPr lang="en-US" dirty="0"/>
              <a:t> </a:t>
            </a:r>
            <a:r>
              <a:rPr lang="en-US" dirty="0" err="1"/>
              <a:t>Universität</a:t>
            </a:r>
            <a:r>
              <a:rPr lang="en-US" dirty="0"/>
              <a:t> Berlin</a:t>
            </a:r>
          </a:p>
          <a:p>
            <a:r>
              <a:rPr lang="en-US" b="1" dirty="0"/>
              <a:t>Greece: </a:t>
            </a:r>
            <a:r>
              <a:rPr lang="en-US" dirty="0"/>
              <a:t>Athens University of Economics and Business</a:t>
            </a:r>
          </a:p>
          <a:p>
            <a:r>
              <a:rPr lang="en-US" b="1" dirty="0"/>
              <a:t>Hungary</a:t>
            </a:r>
            <a:r>
              <a:rPr lang="en-US" dirty="0"/>
              <a:t>: </a:t>
            </a:r>
            <a:r>
              <a:rPr lang="en-US" dirty="0" err="1"/>
              <a:t>Corvinus</a:t>
            </a:r>
            <a:r>
              <a:rPr lang="en-US" dirty="0"/>
              <a:t> University - Budapest</a:t>
            </a:r>
          </a:p>
          <a:p>
            <a:r>
              <a:rPr lang="en-US" b="1" dirty="0"/>
              <a:t>Ireland: </a:t>
            </a:r>
            <a:r>
              <a:rPr lang="en-US" dirty="0"/>
              <a:t>Trinity College Dublin</a:t>
            </a:r>
          </a:p>
          <a:p>
            <a:r>
              <a:rPr lang="en-US" b="1" dirty="0"/>
              <a:t>Latvia: </a:t>
            </a:r>
            <a:r>
              <a:rPr lang="en-US" dirty="0"/>
              <a:t>University of Latvia - Faculty of Social Sciences</a:t>
            </a:r>
          </a:p>
          <a:p>
            <a:r>
              <a:rPr lang="en-US" b="1" dirty="0"/>
              <a:t>Lithuania: </a:t>
            </a:r>
            <a:r>
              <a:rPr lang="en-US" dirty="0"/>
              <a:t>Kaunas University of Technology – Institute of Europe</a:t>
            </a:r>
          </a:p>
          <a:p>
            <a:r>
              <a:rPr lang="en-US" b="1" dirty="0"/>
              <a:t>Luxembourg: </a:t>
            </a:r>
            <a:r>
              <a:rPr lang="en-US" dirty="0" err="1"/>
              <a:t>Université</a:t>
            </a:r>
            <a:r>
              <a:rPr lang="en-US" dirty="0"/>
              <a:t> du Luxembourg</a:t>
            </a:r>
          </a:p>
          <a:p>
            <a:r>
              <a:rPr lang="en-US" b="1" dirty="0"/>
              <a:t>Malta: </a:t>
            </a:r>
            <a:r>
              <a:rPr lang="en-US" dirty="0"/>
              <a:t>University of Malta - Institute for European Studies</a:t>
            </a:r>
          </a:p>
          <a:p>
            <a:r>
              <a:rPr lang="en-US" b="1" dirty="0"/>
              <a:t>Netherlands</a:t>
            </a:r>
            <a:r>
              <a:rPr lang="en-US" dirty="0"/>
              <a:t>: Leiden University</a:t>
            </a:r>
          </a:p>
          <a:p>
            <a:r>
              <a:rPr lang="en-US" b="1" dirty="0"/>
              <a:t>Poland</a:t>
            </a:r>
            <a:r>
              <a:rPr lang="en-US" dirty="0"/>
              <a:t>: University of Warsaw</a:t>
            </a:r>
          </a:p>
          <a:p>
            <a:r>
              <a:rPr lang="en-US" b="1" dirty="0"/>
              <a:t>Portugal</a:t>
            </a:r>
            <a:r>
              <a:rPr lang="en-US" dirty="0"/>
              <a:t>: </a:t>
            </a:r>
            <a:r>
              <a:rPr lang="en-US" dirty="0" err="1"/>
              <a:t>Universidade</a:t>
            </a:r>
            <a:r>
              <a:rPr lang="en-US" dirty="0"/>
              <a:t> </a:t>
            </a:r>
            <a:r>
              <a:rPr lang="en-US" dirty="0" err="1"/>
              <a:t>Católica</a:t>
            </a:r>
            <a:r>
              <a:rPr lang="en-US" dirty="0"/>
              <a:t> Portuguesa - </a:t>
            </a:r>
            <a:r>
              <a:rPr lang="en-US" dirty="0" err="1"/>
              <a:t>Lisboa</a:t>
            </a:r>
            <a:endParaRPr lang="en-US" dirty="0"/>
          </a:p>
          <a:p>
            <a:r>
              <a:rPr lang="en-US" b="1" dirty="0"/>
              <a:t>Romania</a:t>
            </a:r>
            <a:r>
              <a:rPr lang="en-US" dirty="0"/>
              <a:t>: University of Bucharest</a:t>
            </a:r>
          </a:p>
          <a:p>
            <a:r>
              <a:rPr lang="en-US" b="1" dirty="0"/>
              <a:t>Slovakia: </a:t>
            </a:r>
            <a:r>
              <a:rPr lang="en-US" dirty="0"/>
              <a:t>Comenius University in Bratislava</a:t>
            </a:r>
          </a:p>
          <a:p>
            <a:r>
              <a:rPr lang="en-US" b="1" dirty="0"/>
              <a:t>Slovenia: </a:t>
            </a:r>
            <a:r>
              <a:rPr lang="en-US" dirty="0"/>
              <a:t>University of Ljubljana,</a:t>
            </a:r>
          </a:p>
          <a:p>
            <a:r>
              <a:rPr lang="en-US" b="1" dirty="0"/>
              <a:t>Spain</a:t>
            </a:r>
            <a:r>
              <a:rPr lang="en-US" dirty="0"/>
              <a:t>: </a:t>
            </a:r>
            <a:r>
              <a:rPr lang="en-US" dirty="0" err="1"/>
              <a:t>Universitat</a:t>
            </a:r>
            <a:r>
              <a:rPr lang="en-US" dirty="0"/>
              <a:t> </a:t>
            </a:r>
            <a:r>
              <a:rPr lang="en-US" dirty="0" err="1"/>
              <a:t>Autònoma</a:t>
            </a:r>
            <a:r>
              <a:rPr lang="en-US" dirty="0"/>
              <a:t> de Barcelona</a:t>
            </a:r>
          </a:p>
          <a:p>
            <a:r>
              <a:rPr lang="en-US" b="1" dirty="0"/>
              <a:t>Sweden: </a:t>
            </a:r>
            <a:r>
              <a:rPr lang="en-US" dirty="0"/>
              <a:t>University of Gothenburg</a:t>
            </a:r>
          </a:p>
          <a:p>
            <a:r>
              <a:rPr lang="en-US" b="1" dirty="0"/>
              <a:t>United Kingdom</a:t>
            </a:r>
            <a:r>
              <a:rPr lang="en-US" dirty="0"/>
              <a:t>: University College London (UCL)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Partner Universities</a:t>
            </a:r>
          </a:p>
        </p:txBody>
      </p:sp>
    </p:spTree>
    <p:extLst>
      <p:ext uri="{BB962C8B-B14F-4D97-AF65-F5344CB8AC3E}">
        <p14:creationId xmlns="" xmlns:p14="http://schemas.microsoft.com/office/powerpoint/2010/main" val="25691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The 28 teams  were asked to write a position paper on the issues that in their view represented   a priority for revitalizing the European integration process. </a:t>
            </a:r>
          </a:p>
          <a:p>
            <a:pPr>
              <a:buNone/>
            </a:pPr>
            <a:endParaRPr lang="en-US" sz="1900" dirty="0" smtClean="0"/>
          </a:p>
          <a:p>
            <a:r>
              <a:rPr lang="en-US" sz="1900" dirty="0" smtClean="0"/>
              <a:t>In order to encourage the exchange of views among the participants, and  stimulate a joint exercise, an online platform was set up for the group. </a:t>
            </a:r>
          </a:p>
          <a:p>
            <a:pPr>
              <a:buNone/>
            </a:pPr>
            <a:endParaRPr lang="en-US" sz="1900" dirty="0" smtClean="0"/>
          </a:p>
          <a:p>
            <a:r>
              <a:rPr lang="en-US" sz="1900" dirty="0" smtClean="0"/>
              <a:t>The documents prepared by the students were submitted to the local organizers by mid-April, in order to be forwarded  to MEPs and other EU institutional representatives taking part in the event</a:t>
            </a:r>
            <a:r>
              <a:rPr lang="en-US" dirty="0" smtClean="0"/>
              <a:t>.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Outline of the Event</a:t>
            </a:r>
            <a:endParaRPr lang="it-IT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100" dirty="0" smtClean="0"/>
              <a:t>The final conference was scheduled during the </a:t>
            </a:r>
            <a:r>
              <a:rPr lang="en-US" sz="2100" b="1" dirty="0" smtClean="0"/>
              <a:t>Festival of Europe</a:t>
            </a:r>
            <a:r>
              <a:rPr lang="en-US" sz="2100" dirty="0" smtClean="0"/>
              <a:t> which takes place in Florence every two years and runs for a week. </a:t>
            </a:r>
            <a:r>
              <a:rPr lang="en-US" sz="2000" i="1" dirty="0" smtClean="0"/>
              <a:t> </a:t>
            </a:r>
          </a:p>
          <a:p>
            <a:endParaRPr lang="en-US" sz="2000" dirty="0" smtClean="0"/>
          </a:p>
          <a:p>
            <a:r>
              <a:rPr lang="en-US" sz="2100" dirty="0" smtClean="0"/>
              <a:t>First day: guided </a:t>
            </a:r>
            <a:r>
              <a:rPr lang="en-US" sz="2100" dirty="0"/>
              <a:t>tour of </a:t>
            </a:r>
            <a:r>
              <a:rPr lang="en-US" sz="2100" i="1" dirty="0" smtClean="0"/>
              <a:t>Palazzo </a:t>
            </a:r>
            <a:r>
              <a:rPr lang="en-US" sz="2100" i="1" dirty="0" err="1" smtClean="0"/>
              <a:t>Vecchio</a:t>
            </a:r>
            <a:r>
              <a:rPr lang="en-US" sz="2100" dirty="0"/>
              <a:t> </a:t>
            </a:r>
            <a:r>
              <a:rPr lang="en-US" sz="2100" dirty="0" smtClean="0"/>
              <a:t>and  visit to the Historical Archives of the European Union</a:t>
            </a:r>
          </a:p>
          <a:p>
            <a:pPr>
              <a:buNone/>
            </a:pPr>
            <a:r>
              <a:rPr lang="en-US" sz="2100" dirty="0" smtClean="0"/>
              <a:t> </a:t>
            </a:r>
          </a:p>
          <a:p>
            <a:r>
              <a:rPr lang="en-US" sz="2100" dirty="0" smtClean="0"/>
              <a:t> Second day: thematic </a:t>
            </a:r>
            <a:r>
              <a:rPr lang="en-US" sz="2100" dirty="0"/>
              <a:t>working </a:t>
            </a:r>
            <a:r>
              <a:rPr lang="en-US" sz="2100" dirty="0" smtClean="0"/>
              <a:t>groups in the morning and Plenary Session in the afternoon</a:t>
            </a:r>
          </a:p>
          <a:p>
            <a:endParaRPr lang="en-US" sz="2100" dirty="0" smtClean="0"/>
          </a:p>
          <a:p>
            <a:r>
              <a:rPr lang="en-US" sz="2100" dirty="0" smtClean="0"/>
              <a:t>Third and fourth day: Interaction </a:t>
            </a:r>
            <a:r>
              <a:rPr lang="en-US" sz="2100" dirty="0"/>
              <a:t>with the </a:t>
            </a:r>
            <a:r>
              <a:rPr lang="en-US" sz="2100" b="1" dirty="0"/>
              <a:t>MEPs</a:t>
            </a:r>
            <a:r>
              <a:rPr lang="en-US" sz="2100" dirty="0"/>
              <a:t> and </a:t>
            </a:r>
            <a:r>
              <a:rPr lang="en-US" sz="2100" b="1" dirty="0"/>
              <a:t>representatives of </a:t>
            </a:r>
            <a:r>
              <a:rPr lang="en-US" sz="2100" b="1" dirty="0" smtClean="0"/>
              <a:t>European Institutions </a:t>
            </a:r>
          </a:p>
          <a:p>
            <a:endParaRPr lang="en-US" sz="2100" dirty="0" smtClean="0"/>
          </a:p>
          <a:p>
            <a:r>
              <a:rPr lang="en-US" sz="2100" i="1" dirty="0"/>
              <a:t>2</a:t>
            </a:r>
            <a:r>
              <a:rPr lang="en-US" sz="2100" i="1" dirty="0" smtClean="0"/>
              <a:t> </a:t>
            </a:r>
            <a:r>
              <a:rPr lang="en-US" sz="2100" dirty="0"/>
              <a:t>lectures 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i="1" dirty="0" smtClean="0"/>
              <a:t>6 </a:t>
            </a:r>
            <a:r>
              <a:rPr lang="en-US" sz="2100" dirty="0" smtClean="0"/>
              <a:t>different panels</a:t>
            </a:r>
          </a:p>
          <a:p>
            <a:endParaRPr lang="en-US" sz="2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Outline of the Event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4739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rgion\Desktop\Erasmus Generation 2017\foto, video, interviste\2017-05-02_Visita Studenti Prof.ssa Fargion 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53719" cy="4727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49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rgion\Desktop\Erasmus Generation 2017\foto, video, interviste\18198217_1440689962659399_80221801794321064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632848" cy="5026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97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argion\Desktop\Erasmus Generation 2017\foto, video, interviste\IMG_0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344816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42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355</TotalTime>
  <Words>634</Words>
  <Application>Microsoft Office PowerPoint</Application>
  <PresentationFormat>Presentazione su schermo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Viale</vt:lpstr>
      <vt:lpstr>28 Ideas from the Erasmus Generation  23 May 2019  School of Political Science “ Cesare Alfieri” and  Jean Monnet Centre of Excellence University of Florence  </vt:lpstr>
      <vt:lpstr>The Event</vt:lpstr>
      <vt:lpstr>Participant Selection</vt:lpstr>
      <vt:lpstr>Partner Universities</vt:lpstr>
      <vt:lpstr>Outline of the Event</vt:lpstr>
      <vt:lpstr>Outline of the Event</vt:lpstr>
      <vt:lpstr>Diapositiva 7</vt:lpstr>
      <vt:lpstr>Diapositiva 8</vt:lpstr>
      <vt:lpstr>Diapositiva 9</vt:lpstr>
      <vt:lpstr>Diapositiva 10</vt:lpstr>
      <vt:lpstr>The Sessions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MEPs and Representatives of EU institutions attending the conference</vt:lpstr>
      <vt:lpstr>Diapositiva 20</vt:lpstr>
      <vt:lpstr>Diapositiva 21</vt:lpstr>
      <vt:lpstr>Thanks for your attention!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fargion</dc:creator>
  <cp:lastModifiedBy>Valeria</cp:lastModifiedBy>
  <cp:revision>31</cp:revision>
  <dcterms:created xsi:type="dcterms:W3CDTF">2018-04-24T09:09:07Z</dcterms:created>
  <dcterms:modified xsi:type="dcterms:W3CDTF">2019-05-23T07:39:42Z</dcterms:modified>
</cp:coreProperties>
</file>