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5"/>
  </p:notesMasterIdLst>
  <p:handoutMasterIdLst>
    <p:handoutMasterId r:id="rId26"/>
  </p:handoutMasterIdLst>
  <p:sldIdLst>
    <p:sldId id="257" r:id="rId2"/>
    <p:sldId id="537" r:id="rId3"/>
    <p:sldId id="475" r:id="rId4"/>
    <p:sldId id="477" r:id="rId5"/>
    <p:sldId id="478" r:id="rId6"/>
    <p:sldId id="535" r:id="rId7"/>
    <p:sldId id="539" r:id="rId8"/>
    <p:sldId id="536" r:id="rId9"/>
    <p:sldId id="544" r:id="rId10"/>
    <p:sldId id="538" r:id="rId11"/>
    <p:sldId id="540" r:id="rId12"/>
    <p:sldId id="541" r:id="rId13"/>
    <p:sldId id="533" r:id="rId14"/>
    <p:sldId id="545" r:id="rId15"/>
    <p:sldId id="531" r:id="rId16"/>
    <p:sldId id="307" r:id="rId17"/>
    <p:sldId id="306" r:id="rId18"/>
    <p:sldId id="302" r:id="rId19"/>
    <p:sldId id="304" r:id="rId20"/>
    <p:sldId id="316" r:id="rId21"/>
    <p:sldId id="317" r:id="rId22"/>
    <p:sldId id="303" r:id="rId23"/>
    <p:sldId id="305" r:id="rId24"/>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7869C-9FD9-4A4E-A5D2-40B9BB98DBFF}">
          <p14:sldIdLst>
            <p14:sldId id="257"/>
            <p14:sldId id="537"/>
            <p14:sldId id="475"/>
            <p14:sldId id="477"/>
            <p14:sldId id="478"/>
            <p14:sldId id="535"/>
            <p14:sldId id="539"/>
            <p14:sldId id="536"/>
            <p14:sldId id="544"/>
            <p14:sldId id="538"/>
            <p14:sldId id="540"/>
            <p14:sldId id="541"/>
            <p14:sldId id="533"/>
            <p14:sldId id="545"/>
            <p14:sldId id="531"/>
            <p14:sldId id="307"/>
            <p14:sldId id="306"/>
            <p14:sldId id="302"/>
            <p14:sldId id="304"/>
            <p14:sldId id="316"/>
            <p14:sldId id="317"/>
            <p14:sldId id="303"/>
            <p14:sldId id="305"/>
          </p14:sldIdLst>
        </p14:section>
        <p14:section name="Untitled Section" id="{BFADE8BC-909D-43D9-AB87-EA82C43E2E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D1F"/>
    <a:srgbClr val="061050"/>
    <a:srgbClr val="744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60" d="100"/>
          <a:sy n="60" d="100"/>
        </p:scale>
        <p:origin x="1459" y="8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2ECFC56-470C-4598-95A2-DCF2FDB3AED0}" type="datetimeFigureOut">
              <a:rPr lang="it-IT" smtClean="0"/>
              <a:t>21/05/2019</a:t>
            </a:fld>
            <a:endParaRPr lang="it-IT"/>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8CACC008-A053-4C37-B5B8-A50B2145FB2C}" type="slidenum">
              <a:rPr lang="it-IT" smtClean="0"/>
              <a:t>‹#›</a:t>
            </a:fld>
            <a:endParaRPr lang="it-IT"/>
          </a:p>
        </p:txBody>
      </p:sp>
    </p:spTree>
    <p:extLst>
      <p:ext uri="{BB962C8B-B14F-4D97-AF65-F5344CB8AC3E}">
        <p14:creationId xmlns:p14="http://schemas.microsoft.com/office/powerpoint/2010/main" val="3004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3276D454-0792-487B-A5BC-BB14AB591423}" type="datetimeFigureOut">
              <a:rPr lang="it-IT" smtClean="0"/>
              <a:t>21/05/2019</a:t>
            </a:fld>
            <a:endParaRPr lang="it-IT"/>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A817803E-BBA6-4AC1-8146-A8756167E3EB}" type="slidenum">
              <a:rPr lang="it-IT" smtClean="0"/>
              <a:t>‹#›</a:t>
            </a:fld>
            <a:endParaRPr lang="it-IT"/>
          </a:p>
        </p:txBody>
      </p:sp>
    </p:spTree>
    <p:extLst>
      <p:ext uri="{BB962C8B-B14F-4D97-AF65-F5344CB8AC3E}">
        <p14:creationId xmlns:p14="http://schemas.microsoft.com/office/powerpoint/2010/main" val="423835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0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754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658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408763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58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105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15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871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5/21/2019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587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5/21/2019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474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236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5/21/2019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0862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png"/><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4.png"/><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pn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png"/><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png"/><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png"/><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png"/><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png"/><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pn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png"/><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png"/><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png"/><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ologna alma mater">
            <a:extLst>
              <a:ext uri="{FF2B5EF4-FFF2-40B4-BE49-F238E27FC236}">
                <a16:creationId xmlns:a16="http://schemas.microsoft.com/office/drawing/2014/main" id="{6313E123-D380-484E-8913-6F6225C531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6676" y="4746256"/>
            <a:ext cx="2233995" cy="1476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8D81E2B-AE20-43F9-8C50-30D1395C416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Lst>
          </a:blip>
          <a:stretch>
            <a:fillRect/>
          </a:stretch>
        </p:blipFill>
        <p:spPr>
          <a:xfrm>
            <a:off x="990615" y="39083"/>
            <a:ext cx="8988079" cy="5040843"/>
          </a:xfrm>
          <a:prstGeom prst="rect">
            <a:avLst/>
          </a:prstGeom>
        </p:spPr>
      </p:pic>
      <p:sp>
        <p:nvSpPr>
          <p:cNvPr id="4" name="Subtitle 2"/>
          <p:cNvSpPr txBox="1">
            <a:spLocks/>
          </p:cNvSpPr>
          <p:nvPr/>
        </p:nvSpPr>
        <p:spPr>
          <a:xfrm>
            <a:off x="918022" y="5199480"/>
            <a:ext cx="10355956" cy="1143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it-IT" sz="2000" b="1" dirty="0">
                <a:solidFill>
                  <a:schemeClr val="tx1"/>
                </a:solidFill>
              </a:rPr>
              <a:t>Paul </a:t>
            </a:r>
            <a:r>
              <a:rPr lang="it-IT" sz="2000" b="1" dirty="0" err="1">
                <a:solidFill>
                  <a:schemeClr val="tx1"/>
                </a:solidFill>
              </a:rPr>
              <a:t>blokker</a:t>
            </a:r>
            <a:endParaRPr lang="it-IT" sz="700" b="1" dirty="0">
              <a:solidFill>
                <a:schemeClr val="tx1"/>
              </a:solidFill>
            </a:endParaRPr>
          </a:p>
          <a:p>
            <a:pPr>
              <a:spcBef>
                <a:spcPts val="600"/>
              </a:spcBef>
            </a:pPr>
            <a:r>
              <a:rPr lang="it-IT" sz="1400" i="1" dirty="0">
                <a:solidFill>
                  <a:schemeClr val="tx1"/>
                </a:solidFill>
              </a:rPr>
              <a:t>University of Bologna</a:t>
            </a:r>
          </a:p>
          <a:p>
            <a:r>
              <a:rPr lang="it-IT" sz="1600" dirty="0">
                <a:solidFill>
                  <a:schemeClr val="tx1"/>
                </a:solidFill>
              </a:rPr>
              <a:t>22 </a:t>
            </a:r>
            <a:r>
              <a:rPr lang="it-IT" sz="1600" dirty="0" err="1">
                <a:solidFill>
                  <a:schemeClr val="tx1"/>
                </a:solidFill>
              </a:rPr>
              <a:t>May</a:t>
            </a:r>
            <a:r>
              <a:rPr lang="it-IT" sz="1600" dirty="0">
                <a:solidFill>
                  <a:schemeClr val="tx1"/>
                </a:solidFill>
              </a:rPr>
              <a:t>, 2019</a:t>
            </a:r>
          </a:p>
        </p:txBody>
      </p:sp>
      <p:sp>
        <p:nvSpPr>
          <p:cNvPr id="2" name="TextBox 1"/>
          <p:cNvSpPr txBox="1"/>
          <p:nvPr/>
        </p:nvSpPr>
        <p:spPr>
          <a:xfrm>
            <a:off x="990615" y="-26519"/>
            <a:ext cx="7445719" cy="2400657"/>
          </a:xfrm>
          <a:prstGeom prst="rect">
            <a:avLst/>
          </a:prstGeom>
          <a:noFill/>
        </p:spPr>
        <p:txBody>
          <a:bodyPr wrap="square" rtlCol="0">
            <a:spAutoFit/>
          </a:bodyPr>
          <a:lstStyle/>
          <a:p>
            <a:r>
              <a:rPr lang="en-US" sz="4800" b="1" dirty="0">
                <a:solidFill>
                  <a:schemeClr val="bg1"/>
                </a:solidFill>
              </a:rPr>
              <a:t>Constitutional Acceleration in Europe </a:t>
            </a:r>
            <a:endParaRPr lang="en-US" sz="4800" b="1" i="1" dirty="0">
              <a:solidFill>
                <a:schemeClr val="bg1"/>
              </a:solidFill>
            </a:endParaRPr>
          </a:p>
          <a:p>
            <a:endParaRPr lang="en-US" sz="5400" b="1" i="1" dirty="0">
              <a:solidFill>
                <a:schemeClr val="bg1">
                  <a:lumMod val="50000"/>
                </a:schemeClr>
              </a:solidFill>
              <a:latin typeface="+mj-lt"/>
            </a:endParaRPr>
          </a:p>
        </p:txBody>
      </p:sp>
    </p:spTree>
    <p:extLst>
      <p:ext uri="{BB962C8B-B14F-4D97-AF65-F5344CB8AC3E}">
        <p14:creationId xmlns:p14="http://schemas.microsoft.com/office/powerpoint/2010/main" val="7894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8077200" cy="6010275"/>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3. </a:t>
            </a:r>
            <a:r>
              <a:rPr lang="en-GB" sz="3600" b="1" dirty="0" err="1">
                <a:solidFill>
                  <a:schemeClr val="bg1">
                    <a:lumMod val="50000"/>
                  </a:schemeClr>
                </a:solidFill>
              </a:rPr>
              <a:t>Constitutionalization</a:t>
            </a:r>
            <a:r>
              <a:rPr lang="en-GB" sz="3600" b="1" dirty="0">
                <a:solidFill>
                  <a:schemeClr val="bg1">
                    <a:lumMod val="50000"/>
                  </a:schemeClr>
                </a:solidFill>
              </a:rPr>
              <a:t> in member states</a:t>
            </a:r>
            <a:br>
              <a:rPr lang="en-GB" sz="3600" b="1" dirty="0">
                <a:solidFill>
                  <a:schemeClr val="bg1">
                    <a:lumMod val="50000"/>
                  </a:schemeClr>
                </a:solidFill>
              </a:rPr>
            </a:br>
            <a:r>
              <a:rPr lang="en-GB" sz="3200" dirty="0">
                <a:solidFill>
                  <a:schemeClr val="bg1">
                    <a:lumMod val="50000"/>
                  </a:schemeClr>
                </a:solidFill>
              </a:rPr>
              <a:t>- The post-1989 ‘return’ to constitutionalism and the rule of law or, at the very least, the rejection of the communist instrumentalization of the law for political purposes, reconnected with a trend of globally emerging, ‘new’ constitutionalism. </a:t>
            </a:r>
            <a:br>
              <a:rPr lang="en-GB" sz="3200" dirty="0">
                <a:solidFill>
                  <a:schemeClr val="bg1">
                    <a:lumMod val="50000"/>
                  </a:schemeClr>
                </a:solidFill>
              </a:rPr>
            </a:b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638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5652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9450346" cy="6010275"/>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3. </a:t>
            </a:r>
            <a:r>
              <a:rPr lang="en-GB" sz="3600" b="1" dirty="0" err="1">
                <a:solidFill>
                  <a:schemeClr val="bg1">
                    <a:lumMod val="50000"/>
                  </a:schemeClr>
                </a:solidFill>
              </a:rPr>
              <a:t>Constitutionalization</a:t>
            </a:r>
            <a:r>
              <a:rPr lang="en-GB" sz="3600" b="1" dirty="0">
                <a:solidFill>
                  <a:schemeClr val="bg1">
                    <a:lumMod val="50000"/>
                  </a:schemeClr>
                </a:solidFill>
              </a:rPr>
              <a:t> in member states</a:t>
            </a:r>
            <a:br>
              <a:rPr lang="en-GB" sz="3600" b="1" dirty="0">
                <a:solidFill>
                  <a:schemeClr val="bg1">
                    <a:lumMod val="50000"/>
                  </a:schemeClr>
                </a:solidFill>
              </a:rPr>
            </a:br>
            <a:r>
              <a:rPr lang="en-GB" sz="3200" dirty="0">
                <a:solidFill>
                  <a:schemeClr val="bg1">
                    <a:lumMod val="50000"/>
                  </a:schemeClr>
                </a:solidFill>
              </a:rPr>
              <a:t>- What makes ‘new constitutionalism’ relevant in the post-communist situation includes, among others, the following dimensions: </a:t>
            </a:r>
            <a:br>
              <a:rPr lang="en-GB" sz="3200" dirty="0">
                <a:solidFill>
                  <a:schemeClr val="bg1">
                    <a:lumMod val="50000"/>
                  </a:schemeClr>
                </a:solidFill>
              </a:rPr>
            </a:br>
            <a:r>
              <a:rPr lang="en-GB" sz="2900" dirty="0">
                <a:solidFill>
                  <a:schemeClr val="bg1">
                    <a:lumMod val="50000"/>
                  </a:schemeClr>
                </a:solidFill>
              </a:rPr>
              <a:t>	</a:t>
            </a:r>
            <a:r>
              <a:rPr lang="en-GB" sz="2900" dirty="0">
                <a:solidFill>
                  <a:srgbClr val="C00000"/>
                </a:solidFill>
              </a:rPr>
              <a:t>- the (re-)establishment of sovereign, democratic orders 	grounded in the rule of law, </a:t>
            </a:r>
            <a:br>
              <a:rPr lang="en-GB" sz="2900" dirty="0">
                <a:solidFill>
                  <a:srgbClr val="C00000"/>
                </a:solidFill>
              </a:rPr>
            </a:br>
            <a:r>
              <a:rPr lang="en-GB" sz="2900" dirty="0">
                <a:solidFill>
                  <a:srgbClr val="C00000"/>
                </a:solidFill>
              </a:rPr>
              <a:t>	- the idea of constitutional law as a higher law (and thus 	particularly entrenched against the influence from 	politics), the 	idea of fundamental rights, and </a:t>
            </a:r>
            <a:br>
              <a:rPr lang="en-GB" sz="2900" dirty="0">
                <a:solidFill>
                  <a:srgbClr val="C00000"/>
                </a:solidFill>
              </a:rPr>
            </a:br>
            <a:r>
              <a:rPr lang="en-GB" sz="2900" dirty="0">
                <a:solidFill>
                  <a:srgbClr val="C00000"/>
                </a:solidFill>
              </a:rPr>
              <a:t>	- the idea of a guardian of the constitution in the form of a 	constitutional court. </a:t>
            </a: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842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03360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9450346" cy="6010275"/>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3. </a:t>
            </a:r>
            <a:r>
              <a:rPr lang="en-GB" sz="3600" b="1" dirty="0" err="1">
                <a:solidFill>
                  <a:schemeClr val="bg1">
                    <a:lumMod val="50000"/>
                  </a:schemeClr>
                </a:solidFill>
              </a:rPr>
              <a:t>Constitutionalization</a:t>
            </a:r>
            <a:r>
              <a:rPr lang="en-GB" sz="3600" b="1" dirty="0">
                <a:solidFill>
                  <a:schemeClr val="bg1">
                    <a:lumMod val="50000"/>
                  </a:schemeClr>
                </a:solidFill>
              </a:rPr>
              <a:t> in member states</a:t>
            </a:r>
            <a:br>
              <a:rPr lang="en-GB" sz="3600" b="1" dirty="0">
                <a:solidFill>
                  <a:schemeClr val="bg1">
                    <a:lumMod val="50000"/>
                  </a:schemeClr>
                </a:solidFill>
              </a:rPr>
            </a:br>
            <a:r>
              <a:rPr lang="en-GB" sz="3100" b="1" dirty="0">
                <a:solidFill>
                  <a:schemeClr val="bg1">
                    <a:lumMod val="50000"/>
                  </a:schemeClr>
                </a:solidFill>
              </a:rPr>
              <a:t>- ‘</a:t>
            </a:r>
            <a:r>
              <a:rPr lang="en-GB" sz="3100" dirty="0">
                <a:solidFill>
                  <a:schemeClr val="bg1">
                    <a:lumMod val="50000"/>
                  </a:schemeClr>
                </a:solidFill>
              </a:rPr>
              <a:t>New constitutionalism’ provides one possible way of protecting societies from succumbing to totalitarianism and dictatorship. </a:t>
            </a:r>
            <a:br>
              <a:rPr lang="en-GB" sz="3100" dirty="0">
                <a:solidFill>
                  <a:schemeClr val="bg1">
                    <a:lumMod val="50000"/>
                  </a:schemeClr>
                </a:solidFill>
              </a:rPr>
            </a:br>
            <a:br>
              <a:rPr lang="en-GB" sz="3600" b="1" dirty="0">
                <a:solidFill>
                  <a:schemeClr val="bg1">
                    <a:lumMod val="50000"/>
                  </a:schemeClr>
                </a:solidFill>
              </a:rPr>
            </a:br>
            <a:r>
              <a:rPr lang="en-GB" sz="3200" dirty="0">
                <a:solidFill>
                  <a:schemeClr val="bg1">
                    <a:lumMod val="50000"/>
                  </a:schemeClr>
                </a:solidFill>
              </a:rPr>
              <a:t>- The emphasis is on written constitutions with an entrenched 'catalogue of rights’, and a ‘system of constitutional justice to defend those rights' . The constitutional court plays a primary role in the protection of society in that it is an independent institution, which is not only regarded the ultimate guardian and interpreter of the constitution, but equally so of fundamental rights. </a:t>
            </a: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945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36963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8201991" cy="6010275"/>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4. </a:t>
            </a:r>
            <a:r>
              <a:rPr lang="it-IT" sz="3600" b="1" dirty="0" err="1">
                <a:solidFill>
                  <a:schemeClr val="bg1">
                    <a:lumMod val="50000"/>
                  </a:schemeClr>
                </a:solidFill>
              </a:rPr>
              <a:t>Crisis</a:t>
            </a:r>
            <a:r>
              <a:rPr lang="it-IT" sz="3600" b="1" dirty="0">
                <a:solidFill>
                  <a:schemeClr val="bg1">
                    <a:lumMod val="50000"/>
                  </a:schemeClr>
                </a:solidFill>
              </a:rPr>
              <a:t> of </a:t>
            </a:r>
            <a:r>
              <a:rPr lang="it-IT" sz="3600" b="1" dirty="0" err="1">
                <a:solidFill>
                  <a:schemeClr val="bg1">
                    <a:lumMod val="50000"/>
                  </a:schemeClr>
                </a:solidFill>
              </a:rPr>
              <a:t>constitutional</a:t>
            </a:r>
            <a:r>
              <a:rPr lang="it-IT" sz="3600" b="1" dirty="0">
                <a:solidFill>
                  <a:schemeClr val="bg1">
                    <a:lumMod val="50000"/>
                  </a:schemeClr>
                </a:solidFill>
              </a:rPr>
              <a:t> democracy</a:t>
            </a:r>
            <a:br>
              <a:rPr lang="it-IT" sz="3600" b="1" dirty="0">
                <a:solidFill>
                  <a:schemeClr val="bg1">
                    <a:lumMod val="50000"/>
                  </a:schemeClr>
                </a:solidFill>
              </a:rPr>
            </a:br>
            <a:r>
              <a:rPr lang="en-GB" sz="3200" dirty="0">
                <a:solidFill>
                  <a:schemeClr val="bg1">
                    <a:lumMod val="50000"/>
                  </a:schemeClr>
                </a:solidFill>
              </a:rPr>
              <a:t>- The most striking developments in recent years concern dramatic and rather systematic turns away from the construction of ‘new constitutionalism’ by some New Member States, and deviation from the </a:t>
            </a:r>
            <a:br>
              <a:rPr lang="en-GB" sz="3200" dirty="0">
                <a:solidFill>
                  <a:schemeClr val="bg1">
                    <a:lumMod val="50000"/>
                  </a:schemeClr>
                </a:solidFill>
              </a:rPr>
            </a:br>
            <a:r>
              <a:rPr lang="en-GB" sz="3200" dirty="0">
                <a:solidFill>
                  <a:schemeClr val="bg1">
                    <a:lumMod val="50000"/>
                  </a:schemeClr>
                </a:solidFill>
              </a:rPr>
              <a:t>principles of the rule of </a:t>
            </a:r>
            <a:br>
              <a:rPr lang="en-GB" sz="3200" dirty="0">
                <a:solidFill>
                  <a:schemeClr val="bg1">
                    <a:lumMod val="50000"/>
                  </a:schemeClr>
                </a:solidFill>
              </a:rPr>
            </a:br>
            <a:r>
              <a:rPr lang="en-GB" sz="3200" dirty="0">
                <a:solidFill>
                  <a:schemeClr val="bg1">
                    <a:lumMod val="50000"/>
                  </a:schemeClr>
                </a:solidFill>
              </a:rPr>
              <a:t>law, human rights, and </a:t>
            </a:r>
            <a:br>
              <a:rPr lang="en-GB" sz="3200" dirty="0">
                <a:solidFill>
                  <a:schemeClr val="bg1">
                    <a:lumMod val="50000"/>
                  </a:schemeClr>
                </a:solidFill>
              </a:rPr>
            </a:br>
            <a:r>
              <a:rPr lang="en-GB" sz="3200" dirty="0">
                <a:solidFill>
                  <a:schemeClr val="bg1">
                    <a:lumMod val="50000"/>
                  </a:schemeClr>
                </a:solidFill>
              </a:rPr>
              <a:t>democracy as enshrined</a:t>
            </a:r>
            <a:br>
              <a:rPr lang="en-GB" sz="3200" dirty="0">
                <a:solidFill>
                  <a:schemeClr val="bg1">
                    <a:lumMod val="50000"/>
                  </a:schemeClr>
                </a:solidFill>
              </a:rPr>
            </a:br>
            <a:r>
              <a:rPr lang="en-GB" sz="3200" dirty="0">
                <a:solidFill>
                  <a:schemeClr val="bg1">
                    <a:lumMod val="50000"/>
                  </a:schemeClr>
                </a:solidFill>
              </a:rPr>
              <a:t>in Article 2 (TEU). </a:t>
            </a:r>
            <a:endParaRPr lang="en-US" sz="27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127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2" descr="GdaÅsk: statue of sea god Neptune draped in a T-shirt saying &amp;#039;Constitution&amp;#039;">
            <a:extLst>
              <a:ext uri="{FF2B5EF4-FFF2-40B4-BE49-F238E27FC236}">
                <a16:creationId xmlns:a16="http://schemas.microsoft.com/office/drawing/2014/main" id="{D4EC0356-3512-4325-94A7-D9D19A253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1875" y="3890620"/>
            <a:ext cx="4959926" cy="278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5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8997122" cy="6010275"/>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4. </a:t>
            </a:r>
            <a:r>
              <a:rPr lang="it-IT" sz="3600" b="1" dirty="0" err="1">
                <a:solidFill>
                  <a:schemeClr val="bg1">
                    <a:lumMod val="50000"/>
                  </a:schemeClr>
                </a:solidFill>
              </a:rPr>
              <a:t>Crisis</a:t>
            </a:r>
            <a:r>
              <a:rPr lang="it-IT" sz="3600" b="1" dirty="0">
                <a:solidFill>
                  <a:schemeClr val="bg1">
                    <a:lumMod val="50000"/>
                  </a:schemeClr>
                </a:solidFill>
              </a:rPr>
              <a:t> of </a:t>
            </a:r>
            <a:r>
              <a:rPr lang="it-IT" sz="3600" b="1" dirty="0" err="1">
                <a:solidFill>
                  <a:schemeClr val="bg1">
                    <a:lumMod val="50000"/>
                  </a:schemeClr>
                </a:solidFill>
              </a:rPr>
              <a:t>constitutional</a:t>
            </a:r>
            <a:r>
              <a:rPr lang="it-IT" sz="3600" b="1" dirty="0">
                <a:solidFill>
                  <a:schemeClr val="bg1">
                    <a:lumMod val="50000"/>
                  </a:schemeClr>
                </a:solidFill>
              </a:rPr>
              <a:t> democracy</a:t>
            </a:r>
            <a:br>
              <a:rPr lang="it-IT" sz="3600" b="1" dirty="0">
                <a:solidFill>
                  <a:schemeClr val="bg1">
                    <a:lumMod val="50000"/>
                  </a:schemeClr>
                </a:solidFill>
              </a:rPr>
            </a:br>
            <a:r>
              <a:rPr lang="en-GB" sz="2700" dirty="0">
                <a:solidFill>
                  <a:schemeClr val="bg1">
                    <a:lumMod val="50000"/>
                  </a:schemeClr>
                </a:solidFill>
              </a:rPr>
              <a:t>- Among the most significant challenges to EU law are then the profound political, legal, and constitutional changes in countries such as Hungary, Poland, Romania, and Czechia (?). </a:t>
            </a:r>
            <a:br>
              <a:rPr lang="en-GB" sz="2700" dirty="0">
                <a:solidFill>
                  <a:schemeClr val="bg1">
                    <a:lumMod val="50000"/>
                  </a:schemeClr>
                </a:solidFill>
              </a:rPr>
            </a:br>
            <a:br>
              <a:rPr lang="en-GB" sz="2700" dirty="0">
                <a:solidFill>
                  <a:schemeClr val="bg1">
                    <a:lumMod val="50000"/>
                  </a:schemeClr>
                </a:solidFill>
              </a:rPr>
            </a:br>
            <a:r>
              <a:rPr lang="en-GB" sz="2700" dirty="0">
                <a:solidFill>
                  <a:schemeClr val="bg1">
                    <a:lumMod val="50000"/>
                  </a:schemeClr>
                </a:solidFill>
              </a:rPr>
              <a:t>- Hungary clearly started ‘deviating’ with the adoption of the new Fundamental Law in 2011.  Since 2015, Poland has developed a not dissimilar trajectory, in terms of deviating from the rule of law and democracy, in, first, a political assault of the Polish government on the Constitutional Tribunal and now including the ordinary judiciary. </a:t>
            </a:r>
            <a:endParaRPr lang="en-US" sz="27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353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57747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56031"/>
            <a:ext cx="8559800" cy="6010275"/>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5. </a:t>
            </a:r>
            <a:r>
              <a:rPr lang="it-IT" sz="3600" b="1" dirty="0" err="1">
                <a:solidFill>
                  <a:schemeClr val="bg1">
                    <a:lumMod val="50000"/>
                  </a:schemeClr>
                </a:solidFill>
              </a:rPr>
              <a:t>Populist</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mindset</a:t>
            </a:r>
            <a:br>
              <a:rPr lang="it-IT" sz="3600" b="1" dirty="0">
                <a:solidFill>
                  <a:schemeClr val="bg1">
                    <a:lumMod val="50000"/>
                  </a:schemeClr>
                </a:solidFill>
              </a:rPr>
            </a:br>
            <a:br>
              <a:rPr lang="en-GB" sz="2400" dirty="0">
                <a:solidFill>
                  <a:schemeClr val="bg1">
                    <a:lumMod val="50000"/>
                  </a:schemeClr>
                </a:solidFill>
              </a:rPr>
            </a:br>
            <a:r>
              <a:rPr lang="en-GB" sz="3200" dirty="0">
                <a:solidFill>
                  <a:schemeClr val="bg1">
                    <a:lumMod val="50000"/>
                  </a:schemeClr>
                </a:solidFill>
              </a:rPr>
              <a:t>1. The rise of “populism” and “populist constitutionalism (in both East and West): a radically different “mindset” towards the law and constitutionalism</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2. </a:t>
            </a:r>
            <a:r>
              <a:rPr lang="en-GB" sz="3200" i="1" dirty="0">
                <a:solidFill>
                  <a:srgbClr val="C00000"/>
                </a:solidFill>
              </a:rPr>
              <a:t>Dual</a:t>
            </a:r>
            <a:r>
              <a:rPr lang="en-GB" sz="3200" dirty="0">
                <a:solidFill>
                  <a:schemeClr val="bg1">
                    <a:lumMod val="50000"/>
                  </a:schemeClr>
                </a:solidFill>
              </a:rPr>
              <a:t> populist critique: </a:t>
            </a:r>
            <a:br>
              <a:rPr lang="en-GB" sz="3200" dirty="0">
                <a:solidFill>
                  <a:schemeClr val="bg1">
                    <a:lumMod val="50000"/>
                  </a:schemeClr>
                </a:solidFill>
              </a:rPr>
            </a:br>
            <a:r>
              <a:rPr lang="en-GB" sz="3200" dirty="0">
                <a:solidFill>
                  <a:schemeClr val="bg1">
                    <a:lumMod val="50000"/>
                  </a:schemeClr>
                </a:solidFill>
              </a:rPr>
              <a:t>	1. On the European constitutional constellation: 	as undermining national sovereignty, undermining 	democracy;</a:t>
            </a:r>
            <a:br>
              <a:rPr lang="en-GB" sz="3200" dirty="0">
                <a:solidFill>
                  <a:schemeClr val="bg1">
                    <a:lumMod val="50000"/>
                  </a:schemeClr>
                </a:solidFill>
              </a:rPr>
            </a:br>
            <a:r>
              <a:rPr lang="en-GB" sz="3200" dirty="0">
                <a:solidFill>
                  <a:schemeClr val="bg1">
                    <a:lumMod val="50000"/>
                  </a:schemeClr>
                </a:solidFill>
              </a:rPr>
              <a:t>	2. On ‘new constitutional’ model: rule of the </a:t>
            </a:r>
            <a:r>
              <a:rPr lang="en-GB" sz="3200" i="1" dirty="0">
                <a:solidFill>
                  <a:schemeClr val="bg1">
                    <a:lumMod val="50000"/>
                  </a:schemeClr>
                </a:solidFill>
              </a:rPr>
              <a:t>law, 	legal fundamentalism, ‘</a:t>
            </a:r>
            <a:r>
              <a:rPr lang="en-GB" sz="3200" dirty="0">
                <a:solidFill>
                  <a:schemeClr val="bg1">
                    <a:lumMod val="50000"/>
                  </a:schemeClr>
                </a:solidFill>
              </a:rPr>
              <a:t>legal </a:t>
            </a:r>
            <a:r>
              <a:rPr lang="en-GB" sz="3200" dirty="0" err="1">
                <a:solidFill>
                  <a:schemeClr val="bg1">
                    <a:lumMod val="50000"/>
                  </a:schemeClr>
                </a:solidFill>
              </a:rPr>
              <a:t>impossibilism</a:t>
            </a:r>
            <a:r>
              <a:rPr lang="en-GB" sz="3200" dirty="0">
                <a:solidFill>
                  <a:schemeClr val="bg1">
                    <a:lumMod val="50000"/>
                  </a:schemeClr>
                </a:solidFill>
              </a:rPr>
              <a:t>’</a:t>
            </a:r>
            <a:br>
              <a:rPr lang="en-GB" sz="3600" dirty="0">
                <a:solidFill>
                  <a:schemeClr val="bg1">
                    <a:lumMod val="50000"/>
                  </a:schemeClr>
                </a:solidFill>
              </a:rPr>
            </a:br>
            <a:br>
              <a:rPr lang="en-GB" sz="2800" dirty="0">
                <a:solidFill>
                  <a:schemeClr val="bg1">
                    <a:lumMod val="50000"/>
                  </a:schemeClr>
                </a:solidFill>
              </a:rPr>
            </a:br>
            <a:br>
              <a:rPr lang="en-GB" sz="28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923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613571"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79505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90192" y="402847"/>
            <a:ext cx="9599904" cy="5653596"/>
          </a:xfrm>
        </p:spPr>
        <p:txBody>
          <a:bodyPr anchor="t" anchorCtr="0">
            <a:normAutofit fontScale="90000"/>
          </a:bodyPr>
          <a:lstStyle/>
          <a:p>
            <a:br>
              <a:rPr lang="it-IT" sz="4400" b="1" dirty="0"/>
            </a:br>
            <a:br>
              <a:rPr lang="it-IT" sz="4400" dirty="0"/>
            </a:br>
            <a:r>
              <a:rPr lang="it-IT" sz="4000" b="1" dirty="0">
                <a:solidFill>
                  <a:schemeClr val="bg1">
                    <a:lumMod val="50000"/>
                  </a:schemeClr>
                </a:solidFill>
              </a:rPr>
              <a:t>5. </a:t>
            </a:r>
            <a:r>
              <a:rPr lang="it-IT" sz="4000" b="1" dirty="0" err="1">
                <a:solidFill>
                  <a:schemeClr val="bg1">
                    <a:lumMod val="50000"/>
                  </a:schemeClr>
                </a:solidFill>
              </a:rPr>
              <a:t>Populist</a:t>
            </a:r>
            <a:r>
              <a:rPr lang="it-IT" sz="4000" b="1" dirty="0">
                <a:solidFill>
                  <a:schemeClr val="bg1">
                    <a:lumMod val="50000"/>
                  </a:schemeClr>
                </a:solidFill>
              </a:rPr>
              <a:t> </a:t>
            </a:r>
            <a:r>
              <a:rPr lang="it-IT" sz="4000" b="1" dirty="0" err="1">
                <a:solidFill>
                  <a:schemeClr val="bg1">
                    <a:lumMod val="50000"/>
                  </a:schemeClr>
                </a:solidFill>
              </a:rPr>
              <a:t>constitutional</a:t>
            </a:r>
            <a:r>
              <a:rPr lang="it-IT" sz="4000" b="1" dirty="0">
                <a:solidFill>
                  <a:schemeClr val="bg1">
                    <a:lumMod val="50000"/>
                  </a:schemeClr>
                </a:solidFill>
              </a:rPr>
              <a:t> </a:t>
            </a:r>
            <a:r>
              <a:rPr lang="it-IT" sz="4000" b="1" dirty="0" err="1">
                <a:solidFill>
                  <a:schemeClr val="bg1">
                    <a:lumMod val="50000"/>
                  </a:schemeClr>
                </a:solidFill>
              </a:rPr>
              <a:t>mindset</a:t>
            </a:r>
            <a:br>
              <a:rPr lang="it-IT" sz="3600" b="1" dirty="0">
                <a:solidFill>
                  <a:schemeClr val="bg1">
                    <a:lumMod val="50000"/>
                  </a:schemeClr>
                </a:solidFill>
              </a:rPr>
            </a:br>
            <a:r>
              <a:rPr lang="en-GB" sz="3100" dirty="0">
                <a:solidFill>
                  <a:schemeClr val="bg1">
                    <a:lumMod val="50000"/>
                  </a:schemeClr>
                </a:solidFill>
              </a:rPr>
              <a:t>The current populist backlash prominently includes the </a:t>
            </a:r>
            <a:r>
              <a:rPr lang="en-GB" sz="3100" i="1" dirty="0">
                <a:solidFill>
                  <a:schemeClr val="bg1">
                    <a:lumMod val="50000"/>
                  </a:schemeClr>
                </a:solidFill>
              </a:rPr>
              <a:t>rejection </a:t>
            </a:r>
            <a:r>
              <a:rPr lang="en-GB" sz="3100" dirty="0">
                <a:solidFill>
                  <a:schemeClr val="bg1">
                    <a:lumMod val="50000"/>
                  </a:schemeClr>
                </a:solidFill>
              </a:rPr>
              <a:t>of the distinctive post-1989 trajectory of legal constitutionalism, in  terms of a liberal understanding of the rule of law, and the distinctive  legal-constitutional design of constitutional democracy.</a:t>
            </a:r>
            <a:br>
              <a:rPr lang="en-GB" sz="3100" dirty="0">
                <a:solidFill>
                  <a:schemeClr val="bg1">
                    <a:lumMod val="50000"/>
                  </a:schemeClr>
                </a:solidFill>
              </a:rPr>
            </a:br>
            <a:br>
              <a:rPr lang="en-GB" sz="3100" dirty="0">
                <a:solidFill>
                  <a:schemeClr val="bg1">
                    <a:lumMod val="50000"/>
                  </a:schemeClr>
                </a:solidFill>
              </a:rPr>
            </a:br>
            <a:r>
              <a:rPr lang="en-GB" sz="3100" dirty="0">
                <a:solidFill>
                  <a:schemeClr val="bg1">
                    <a:lumMod val="50000"/>
                  </a:schemeClr>
                </a:solidFill>
              </a:rPr>
              <a:t>In some countries, this means in practice an outright assault on the legal-constitutional order.</a:t>
            </a:r>
            <a:br>
              <a:rPr lang="en-GB" sz="3100" dirty="0">
                <a:solidFill>
                  <a:schemeClr val="bg1">
                    <a:lumMod val="50000"/>
                  </a:schemeClr>
                </a:solidFill>
              </a:rPr>
            </a:br>
            <a:r>
              <a:rPr lang="en-GB" sz="3100" dirty="0">
                <a:solidFill>
                  <a:schemeClr val="bg1">
                    <a:lumMod val="50000"/>
                  </a:schemeClr>
                </a:solidFill>
              </a:rPr>
              <a:t> </a:t>
            </a:r>
            <a:br>
              <a:rPr lang="en-GB" sz="3100" dirty="0">
                <a:solidFill>
                  <a:schemeClr val="bg1">
                    <a:lumMod val="50000"/>
                  </a:schemeClr>
                </a:solidFill>
              </a:rPr>
            </a:br>
            <a:r>
              <a:rPr lang="en-GB" sz="3100" dirty="0">
                <a:solidFill>
                  <a:schemeClr val="bg1">
                    <a:lumMod val="50000"/>
                  </a:schemeClr>
                </a:solidFill>
              </a:rPr>
              <a:t>A prominent ingredient of the populist political programs is </a:t>
            </a:r>
            <a:r>
              <a:rPr lang="en-GB" sz="3100" i="1" dirty="0">
                <a:solidFill>
                  <a:schemeClr val="bg1">
                    <a:lumMod val="50000"/>
                  </a:schemeClr>
                </a:solidFill>
              </a:rPr>
              <a:t>counter-constitutional reform </a:t>
            </a:r>
            <a:r>
              <a:rPr lang="en-GB" sz="3100" dirty="0">
                <a:solidFill>
                  <a:schemeClr val="bg1">
                    <a:lumMod val="50000"/>
                  </a:schemeClr>
                </a:solidFill>
              </a:rPr>
              <a:t>or even complete overhaul of the constitutional order. </a:t>
            </a:r>
            <a:br>
              <a:rPr lang="en-GB" sz="3100" dirty="0">
                <a:solidFill>
                  <a:schemeClr val="bg1">
                    <a:lumMod val="50000"/>
                  </a:schemeClr>
                </a:solidFill>
              </a:rPr>
            </a:br>
            <a:br>
              <a:rPr lang="en-GB" sz="31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455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C9182B53-0094-4AB3-98EE-2A12D1F7C5EA}"/>
              </a:ext>
            </a:extLst>
          </p:cNvPr>
          <p:cNvSpPr/>
          <p:nvPr/>
        </p:nvSpPr>
        <p:spPr>
          <a:xfrm>
            <a:off x="552208" y="412575"/>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Tree>
    <p:extLst>
      <p:ext uri="{BB962C8B-B14F-4D97-AF65-F5344CB8AC3E}">
        <p14:creationId xmlns:p14="http://schemas.microsoft.com/office/powerpoint/2010/main" val="373036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90193" y="402847"/>
            <a:ext cx="9824228" cy="5653596"/>
          </a:xfrm>
        </p:spPr>
        <p:txBody>
          <a:bodyPr anchor="t" anchorCtr="0">
            <a:normAutofit fontScale="90000"/>
          </a:bodyPr>
          <a:lstStyle/>
          <a:p>
            <a:br>
              <a:rPr lang="it-IT" sz="4400" b="1" dirty="0"/>
            </a:br>
            <a:br>
              <a:rPr lang="it-IT" sz="4400" dirty="0"/>
            </a:br>
            <a:r>
              <a:rPr lang="it-IT" sz="4000" b="1" dirty="0">
                <a:solidFill>
                  <a:schemeClr val="bg1">
                    <a:lumMod val="50000"/>
                  </a:schemeClr>
                </a:solidFill>
              </a:rPr>
              <a:t>5. </a:t>
            </a:r>
            <a:r>
              <a:rPr lang="it-IT" sz="4000" b="1" dirty="0" err="1">
                <a:solidFill>
                  <a:schemeClr val="bg1">
                    <a:lumMod val="50000"/>
                  </a:schemeClr>
                </a:solidFill>
              </a:rPr>
              <a:t>Populist</a:t>
            </a:r>
            <a:r>
              <a:rPr lang="it-IT" sz="4000" b="1" dirty="0">
                <a:solidFill>
                  <a:schemeClr val="bg1">
                    <a:lumMod val="50000"/>
                  </a:schemeClr>
                </a:solidFill>
              </a:rPr>
              <a:t> </a:t>
            </a:r>
            <a:r>
              <a:rPr lang="it-IT" sz="4000" b="1" dirty="0" err="1">
                <a:solidFill>
                  <a:schemeClr val="bg1">
                    <a:lumMod val="50000"/>
                  </a:schemeClr>
                </a:solidFill>
              </a:rPr>
              <a:t>constitutional</a:t>
            </a:r>
            <a:r>
              <a:rPr lang="it-IT" sz="4000" b="1" dirty="0">
                <a:solidFill>
                  <a:schemeClr val="bg1">
                    <a:lumMod val="50000"/>
                  </a:schemeClr>
                </a:solidFill>
              </a:rPr>
              <a:t> </a:t>
            </a:r>
            <a:r>
              <a:rPr lang="it-IT" sz="4000" b="1" dirty="0" err="1">
                <a:solidFill>
                  <a:schemeClr val="bg1">
                    <a:lumMod val="50000"/>
                  </a:schemeClr>
                </a:solidFill>
              </a:rPr>
              <a:t>mindset</a:t>
            </a:r>
            <a:br>
              <a:rPr lang="it-IT" sz="3600" b="1" dirty="0">
                <a:solidFill>
                  <a:schemeClr val="bg1">
                    <a:lumMod val="50000"/>
                  </a:schemeClr>
                </a:solidFill>
              </a:rPr>
            </a:br>
            <a:r>
              <a:rPr lang="it-IT" sz="1600" b="1" dirty="0">
                <a:solidFill>
                  <a:schemeClr val="bg1">
                    <a:lumMod val="50000"/>
                  </a:schemeClr>
                </a:solidFill>
              </a:rPr>
              <a:t>   </a:t>
            </a:r>
            <a:br>
              <a:rPr lang="en-US" sz="3200" dirty="0">
                <a:solidFill>
                  <a:schemeClr val="bg1">
                    <a:lumMod val="50000"/>
                  </a:schemeClr>
                </a:solidFill>
              </a:rPr>
            </a:br>
            <a:r>
              <a:rPr lang="en-US" sz="3600" dirty="0">
                <a:solidFill>
                  <a:schemeClr val="bg1">
                    <a:lumMod val="50000"/>
                  </a:schemeClr>
                </a:solidFill>
              </a:rPr>
              <a:t>What are the legal and constitutional attitudes of the populists?</a:t>
            </a:r>
            <a:br>
              <a:rPr lang="en-US" sz="3600" dirty="0">
                <a:solidFill>
                  <a:schemeClr val="bg1">
                    <a:lumMod val="50000"/>
                  </a:schemeClr>
                </a:solidFill>
              </a:rPr>
            </a:br>
            <a:br>
              <a:rPr lang="en-US" sz="3600" dirty="0">
                <a:solidFill>
                  <a:schemeClr val="bg1">
                    <a:lumMod val="50000"/>
                  </a:schemeClr>
                </a:solidFill>
              </a:rPr>
            </a:br>
            <a:r>
              <a:rPr lang="en-US" sz="3600" dirty="0">
                <a:solidFill>
                  <a:schemeClr val="bg1">
                    <a:lumMod val="50000"/>
                  </a:schemeClr>
                </a:solidFill>
              </a:rPr>
              <a:t>Three dimensions of  populist attitudes (‘legal resentment’):</a:t>
            </a:r>
            <a:br>
              <a:rPr lang="en-US" sz="3600" dirty="0">
                <a:solidFill>
                  <a:schemeClr val="bg1">
                    <a:lumMod val="50000"/>
                  </a:schemeClr>
                </a:solidFill>
              </a:rPr>
            </a:br>
            <a:r>
              <a:rPr lang="en-US" sz="4000" dirty="0">
                <a:solidFill>
                  <a:schemeClr val="bg1">
                    <a:lumMod val="50000"/>
                  </a:schemeClr>
                </a:solidFill>
              </a:rPr>
              <a:t>	</a:t>
            </a:r>
            <a:r>
              <a:rPr lang="en-US" sz="4000" dirty="0">
                <a:solidFill>
                  <a:srgbClr val="C00000"/>
                </a:solidFill>
              </a:rPr>
              <a:t>a</a:t>
            </a:r>
            <a:r>
              <a:rPr lang="en-US" sz="3600" dirty="0">
                <a:solidFill>
                  <a:srgbClr val="C00000"/>
                </a:solidFill>
              </a:rPr>
              <a:t>. </a:t>
            </a:r>
            <a:r>
              <a:rPr lang="en-US" sz="3600" b="1" dirty="0">
                <a:solidFill>
                  <a:srgbClr val="C00000"/>
                </a:solidFill>
              </a:rPr>
              <a:t>Rule of law </a:t>
            </a:r>
            <a:r>
              <a:rPr lang="en-US" sz="3600" dirty="0">
                <a:solidFill>
                  <a:srgbClr val="C00000"/>
                </a:solidFill>
              </a:rPr>
              <a:t>– apolitical, neutral nature of the law;</a:t>
            </a:r>
            <a:br>
              <a:rPr lang="en-US" sz="3600" dirty="0">
                <a:solidFill>
                  <a:srgbClr val="C00000"/>
                </a:solidFill>
              </a:rPr>
            </a:br>
            <a:r>
              <a:rPr lang="en-US" sz="3600" dirty="0">
                <a:solidFill>
                  <a:srgbClr val="C00000"/>
                </a:solidFill>
              </a:rPr>
              <a:t>	b. </a:t>
            </a:r>
            <a:r>
              <a:rPr lang="en-US" sz="3600" b="1" dirty="0">
                <a:solidFill>
                  <a:srgbClr val="C00000"/>
                </a:solidFill>
              </a:rPr>
              <a:t>Locus of sovereignty </a:t>
            </a:r>
            <a:r>
              <a:rPr lang="en-US" sz="3600" dirty="0">
                <a:solidFill>
                  <a:srgbClr val="C00000"/>
                </a:solidFill>
              </a:rPr>
              <a:t>– sovereignty of the law;</a:t>
            </a:r>
            <a:br>
              <a:rPr lang="en-US" sz="3600" dirty="0">
                <a:solidFill>
                  <a:srgbClr val="C00000"/>
                </a:solidFill>
              </a:rPr>
            </a:br>
            <a:r>
              <a:rPr lang="en-US" sz="3600" dirty="0">
                <a:solidFill>
                  <a:srgbClr val="C00000"/>
                </a:solidFill>
              </a:rPr>
              <a:t>	c. </a:t>
            </a:r>
            <a:r>
              <a:rPr lang="en-US" sz="3600" b="1" dirty="0">
                <a:solidFill>
                  <a:srgbClr val="C00000"/>
                </a:solidFill>
              </a:rPr>
              <a:t>External meddling </a:t>
            </a:r>
            <a:r>
              <a:rPr lang="en-US" sz="3600" dirty="0">
                <a:solidFill>
                  <a:srgbClr val="C00000"/>
                </a:solidFill>
              </a:rPr>
              <a:t>– external interference in 	domestic matters.</a:t>
            </a:r>
            <a:br>
              <a:rPr lang="en-US" sz="40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557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4671B0AE-13A3-4A76-9F62-AC66497ADC4F}"/>
              </a:ext>
            </a:extLst>
          </p:cNvPr>
          <p:cNvSpPr/>
          <p:nvPr/>
        </p:nvSpPr>
        <p:spPr>
          <a:xfrm>
            <a:off x="552208" y="402847"/>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Tree>
    <p:extLst>
      <p:ext uri="{BB962C8B-B14F-4D97-AF65-F5344CB8AC3E}">
        <p14:creationId xmlns:p14="http://schemas.microsoft.com/office/powerpoint/2010/main" val="116945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7488" y="402847"/>
            <a:ext cx="8729632" cy="5653596"/>
          </a:xfrm>
        </p:spPr>
        <p:txBody>
          <a:bodyPr anchor="t" anchorCtr="0">
            <a:normAutofit fontScale="90000"/>
          </a:bodyPr>
          <a:lstStyle/>
          <a:p>
            <a:br>
              <a:rPr lang="it-IT" sz="4400" b="1" dirty="0"/>
            </a:br>
            <a:br>
              <a:rPr lang="it-IT" sz="4400" dirty="0"/>
            </a:br>
            <a:r>
              <a:rPr lang="it-IT" sz="3600" b="1" dirty="0">
                <a:solidFill>
                  <a:schemeClr val="bg1">
                    <a:lumMod val="50000"/>
                  </a:schemeClr>
                </a:solidFill>
              </a:rPr>
              <a:t>5. </a:t>
            </a:r>
            <a:r>
              <a:rPr lang="it-IT" sz="3600" b="1" dirty="0" err="1">
                <a:solidFill>
                  <a:schemeClr val="bg1">
                    <a:lumMod val="50000"/>
                  </a:schemeClr>
                </a:solidFill>
              </a:rPr>
              <a:t>Populist</a:t>
            </a:r>
            <a:r>
              <a:rPr lang="it-IT" sz="3600" b="1" dirty="0">
                <a:solidFill>
                  <a:schemeClr val="bg1">
                    <a:lumMod val="50000"/>
                  </a:schemeClr>
                </a:solidFill>
              </a:rPr>
              <a:t> </a:t>
            </a: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mindset</a:t>
            </a:r>
            <a:br>
              <a:rPr lang="it-IT" sz="3600" b="1" dirty="0">
                <a:solidFill>
                  <a:schemeClr val="bg1">
                    <a:lumMod val="50000"/>
                  </a:schemeClr>
                </a:solidFill>
              </a:rPr>
            </a:br>
            <a:br>
              <a:rPr lang="en-US" sz="3200" dirty="0">
                <a:solidFill>
                  <a:schemeClr val="bg1">
                    <a:lumMod val="50000"/>
                  </a:schemeClr>
                </a:solidFill>
              </a:rPr>
            </a:br>
            <a:r>
              <a:rPr lang="en-US" sz="2800" dirty="0">
                <a:solidFill>
                  <a:srgbClr val="C00000"/>
                </a:solidFill>
              </a:rPr>
              <a:t>a. </a:t>
            </a:r>
            <a:r>
              <a:rPr lang="en-US" sz="2800" b="1" dirty="0">
                <a:solidFill>
                  <a:srgbClr val="C00000"/>
                </a:solidFill>
              </a:rPr>
              <a:t>Rule of law </a:t>
            </a:r>
            <a:r>
              <a:rPr lang="en-US" sz="2800" dirty="0">
                <a:solidFill>
                  <a:srgbClr val="C00000"/>
                </a:solidFill>
              </a:rPr>
              <a:t>– apolitical, neutral nature of the law;</a:t>
            </a:r>
            <a:br>
              <a:rPr lang="en-US" sz="2800" dirty="0">
                <a:solidFill>
                  <a:srgbClr val="C00000"/>
                </a:solidFill>
              </a:rPr>
            </a:br>
            <a:br>
              <a:rPr lang="en-US" sz="2800" dirty="0">
                <a:solidFill>
                  <a:srgbClr val="C00000"/>
                </a:solidFill>
              </a:rPr>
            </a:br>
            <a:r>
              <a:rPr lang="en-US" sz="2800" dirty="0">
                <a:solidFill>
                  <a:schemeClr val="tx1">
                    <a:lumMod val="65000"/>
                    <a:lumOff val="35000"/>
                  </a:schemeClr>
                </a:solidFill>
              </a:rPr>
              <a:t>Populists criticize the liberal understanding of the rule of law and its emphasis on the </a:t>
            </a:r>
            <a:r>
              <a:rPr lang="en-US" sz="2800" i="1" dirty="0">
                <a:solidFill>
                  <a:schemeClr val="tx1">
                    <a:lumMod val="65000"/>
                    <a:lumOff val="35000"/>
                  </a:schemeClr>
                </a:solidFill>
              </a:rPr>
              <a:t>apolitical, neutral nature of the law</a:t>
            </a:r>
            <a:r>
              <a:rPr lang="en-US" sz="2800" dirty="0">
                <a:solidFill>
                  <a:schemeClr val="tx1">
                    <a:lumMod val="65000"/>
                    <a:lumOff val="35000"/>
                  </a:schemeClr>
                </a:solidFill>
              </a:rPr>
              <a:t>;</a:t>
            </a:r>
            <a:br>
              <a:rPr lang="en-US" sz="2800" dirty="0">
                <a:solidFill>
                  <a:schemeClr val="tx1">
                    <a:lumMod val="65000"/>
                    <a:lumOff val="35000"/>
                  </a:schemeClr>
                </a:solidFill>
              </a:rPr>
            </a:br>
            <a:br>
              <a:rPr lang="en-US" sz="2800" dirty="0">
                <a:solidFill>
                  <a:schemeClr val="tx1">
                    <a:lumMod val="65000"/>
                    <a:lumOff val="35000"/>
                  </a:schemeClr>
                </a:solidFill>
              </a:rPr>
            </a:br>
            <a:r>
              <a:rPr lang="en-US" sz="2800" dirty="0">
                <a:solidFill>
                  <a:schemeClr val="tx1">
                    <a:lumMod val="65000"/>
                    <a:lumOff val="35000"/>
                  </a:schemeClr>
                </a:solidFill>
              </a:rPr>
              <a:t>Populists understand the constitution as always already </a:t>
            </a:r>
            <a:r>
              <a:rPr lang="en-US" sz="2800" i="1" dirty="0">
                <a:solidFill>
                  <a:schemeClr val="tx1">
                    <a:lumMod val="65000"/>
                    <a:lumOff val="35000"/>
                  </a:schemeClr>
                </a:solidFill>
              </a:rPr>
              <a:t>political</a:t>
            </a:r>
            <a:r>
              <a:rPr lang="en-US" sz="2800" dirty="0">
                <a:solidFill>
                  <a:schemeClr val="tx1">
                    <a:lumMod val="65000"/>
                    <a:lumOff val="35000"/>
                  </a:schemeClr>
                </a:solidFill>
              </a:rPr>
              <a:t>, and want to make its political nature explicit;</a:t>
            </a:r>
            <a:br>
              <a:rPr lang="en-US" sz="2800" dirty="0">
                <a:solidFill>
                  <a:schemeClr val="tx1">
                    <a:lumMod val="65000"/>
                    <a:lumOff val="35000"/>
                  </a:schemeClr>
                </a:solidFill>
              </a:rPr>
            </a:br>
            <a:br>
              <a:rPr lang="en-US" sz="2800" dirty="0">
                <a:solidFill>
                  <a:schemeClr val="tx1">
                    <a:lumMod val="65000"/>
                    <a:lumOff val="35000"/>
                  </a:schemeClr>
                </a:solidFill>
              </a:rPr>
            </a:br>
            <a:r>
              <a:rPr lang="en-US" sz="2800" dirty="0">
                <a:solidFill>
                  <a:schemeClr val="tx1">
                    <a:lumMod val="65000"/>
                    <a:lumOff val="35000"/>
                  </a:schemeClr>
                </a:solidFill>
              </a:rPr>
              <a:t>The </a:t>
            </a:r>
            <a:r>
              <a:rPr lang="en-US" sz="2800" i="1" dirty="0">
                <a:solidFill>
                  <a:schemeClr val="tx1">
                    <a:lumMod val="65000"/>
                    <a:lumOff val="35000"/>
                  </a:schemeClr>
                </a:solidFill>
              </a:rPr>
              <a:t>political constitution </a:t>
            </a:r>
            <a:r>
              <a:rPr lang="en-US" sz="2800" dirty="0">
                <a:solidFill>
                  <a:schemeClr val="tx1">
                    <a:lumMod val="65000"/>
                    <a:lumOff val="35000"/>
                  </a:schemeClr>
                </a:solidFill>
              </a:rPr>
              <a:t>according to populists need to reflect collectivist, traditional, and Christian values explicitly, expressing the </a:t>
            </a:r>
            <a:r>
              <a:rPr lang="en-US" sz="2800" i="1" dirty="0">
                <a:solidFill>
                  <a:schemeClr val="tx1">
                    <a:lumMod val="65000"/>
                    <a:lumOff val="35000"/>
                  </a:schemeClr>
                </a:solidFill>
              </a:rPr>
              <a:t>national interest </a:t>
            </a:r>
            <a:r>
              <a:rPr lang="en-US" sz="2800" dirty="0">
                <a:solidFill>
                  <a:schemeClr val="tx1">
                    <a:lumMod val="65000"/>
                    <a:lumOff val="35000"/>
                  </a:schemeClr>
                </a:solidFill>
              </a:rPr>
              <a:t>and </a:t>
            </a:r>
            <a:r>
              <a:rPr lang="en-US" sz="2800" i="1" dirty="0">
                <a:solidFill>
                  <a:schemeClr val="tx1">
                    <a:lumMod val="65000"/>
                    <a:lumOff val="35000"/>
                  </a:schemeClr>
                </a:solidFill>
              </a:rPr>
              <a:t>uniqueness of the political community</a:t>
            </a:r>
            <a:r>
              <a:rPr lang="en-US" sz="2800" dirty="0">
                <a:solidFill>
                  <a:schemeClr val="tx1">
                    <a:lumMod val="65000"/>
                    <a:lumOff val="35000"/>
                  </a:schemeClr>
                </a:solidFill>
              </a:rPr>
              <a:t>;</a:t>
            </a:r>
            <a:br>
              <a:rPr lang="en-US" sz="2800" dirty="0">
                <a:solidFill>
                  <a:schemeClr val="tx1">
                    <a:lumMod val="65000"/>
                    <a:lumOff val="35000"/>
                  </a:schemeClr>
                </a:solidFill>
              </a:rPr>
            </a:br>
            <a:br>
              <a:rPr lang="en-US" sz="2800" dirty="0">
                <a:solidFill>
                  <a:schemeClr val="tx1">
                    <a:lumMod val="65000"/>
                    <a:lumOff val="35000"/>
                  </a:schemeClr>
                </a:solidFill>
              </a:rPr>
            </a:br>
            <a:br>
              <a:rPr lang="en-US" sz="4000" dirty="0">
                <a:solidFill>
                  <a:schemeClr val="bg1">
                    <a:lumMod val="50000"/>
                  </a:schemeClr>
                </a:solidFill>
              </a:rPr>
            </a:br>
            <a:r>
              <a:rPr lang="en-US" sz="4000" dirty="0">
                <a:solidFill>
                  <a:schemeClr val="bg1">
                    <a:lumMod val="50000"/>
                  </a:schemeClr>
                </a:solidFill>
              </a:rPr>
              <a:t>	</a:t>
            </a:r>
            <a:br>
              <a:rPr lang="en-US" sz="3600" dirty="0">
                <a:solidFill>
                  <a:schemeClr val="bg1">
                    <a:lumMod val="50000"/>
                  </a:schemeClr>
                </a:solidFill>
              </a:rPr>
            </a:br>
            <a:br>
              <a:rPr lang="en-US" sz="3600" dirty="0">
                <a:solidFill>
                  <a:schemeClr val="bg1">
                    <a:lumMod val="50000"/>
                  </a:schemeClr>
                </a:solidFill>
              </a:rPr>
            </a:br>
            <a:r>
              <a:rPr lang="en-US" sz="3600" dirty="0">
                <a:solidFill>
                  <a:schemeClr val="bg1">
                    <a:lumMod val="50000"/>
                  </a:schemeClr>
                </a:solidFill>
              </a:rPr>
              <a:t>	</a:t>
            </a:r>
            <a:br>
              <a:rPr lang="en-US" sz="40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660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685807-9EED-4BD2-A5F3-4F74E632DBD8}"/>
              </a:ext>
            </a:extLst>
          </p:cNvPr>
          <p:cNvSpPr/>
          <p:nvPr/>
        </p:nvSpPr>
        <p:spPr>
          <a:xfrm>
            <a:off x="552208" y="402847"/>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Tree>
    <p:extLst>
      <p:ext uri="{BB962C8B-B14F-4D97-AF65-F5344CB8AC3E}">
        <p14:creationId xmlns:p14="http://schemas.microsoft.com/office/powerpoint/2010/main" val="385450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3841" y="402847"/>
            <a:ext cx="8729632" cy="5653596"/>
          </a:xfrm>
        </p:spPr>
        <p:txBody>
          <a:bodyPr anchor="t" anchorCtr="0">
            <a:normAutofit fontScale="90000"/>
          </a:bodyPr>
          <a:lstStyle/>
          <a:p>
            <a:br>
              <a:rPr lang="it-IT" sz="4400" b="1" dirty="0"/>
            </a:br>
            <a:br>
              <a:rPr lang="it-IT" sz="4400" dirty="0"/>
            </a:br>
            <a:r>
              <a:rPr lang="it-IT" sz="4000" b="1" dirty="0">
                <a:solidFill>
                  <a:schemeClr val="bg1">
                    <a:lumMod val="50000"/>
                  </a:schemeClr>
                </a:solidFill>
              </a:rPr>
              <a:t>5. </a:t>
            </a:r>
            <a:r>
              <a:rPr lang="it-IT" sz="4000" b="1" dirty="0" err="1">
                <a:solidFill>
                  <a:schemeClr val="bg1">
                    <a:lumMod val="50000"/>
                  </a:schemeClr>
                </a:solidFill>
              </a:rPr>
              <a:t>Populist</a:t>
            </a:r>
            <a:r>
              <a:rPr lang="it-IT" sz="4000" b="1" dirty="0">
                <a:solidFill>
                  <a:schemeClr val="bg1">
                    <a:lumMod val="50000"/>
                  </a:schemeClr>
                </a:solidFill>
              </a:rPr>
              <a:t> </a:t>
            </a:r>
            <a:r>
              <a:rPr lang="it-IT" sz="4000" b="1" dirty="0" err="1">
                <a:solidFill>
                  <a:schemeClr val="bg1">
                    <a:lumMod val="50000"/>
                  </a:schemeClr>
                </a:solidFill>
              </a:rPr>
              <a:t>constitutional</a:t>
            </a:r>
            <a:r>
              <a:rPr lang="it-IT" sz="4000" b="1" dirty="0">
                <a:solidFill>
                  <a:schemeClr val="bg1">
                    <a:lumMod val="50000"/>
                  </a:schemeClr>
                </a:solidFill>
              </a:rPr>
              <a:t> </a:t>
            </a:r>
            <a:r>
              <a:rPr lang="it-IT" sz="4000" b="1" dirty="0" err="1">
                <a:solidFill>
                  <a:schemeClr val="bg1">
                    <a:lumMod val="50000"/>
                  </a:schemeClr>
                </a:solidFill>
              </a:rPr>
              <a:t>mindset</a:t>
            </a:r>
            <a:br>
              <a:rPr lang="it-IT" sz="3600" b="1" dirty="0">
                <a:solidFill>
                  <a:schemeClr val="bg1">
                    <a:lumMod val="50000"/>
                  </a:schemeClr>
                </a:solidFill>
              </a:rPr>
            </a:br>
            <a:br>
              <a:rPr lang="en-US" sz="3200" dirty="0">
                <a:solidFill>
                  <a:schemeClr val="bg1">
                    <a:lumMod val="50000"/>
                  </a:schemeClr>
                </a:solidFill>
              </a:rPr>
            </a:br>
            <a:r>
              <a:rPr lang="en-US" sz="2800" dirty="0">
                <a:solidFill>
                  <a:srgbClr val="C00000"/>
                </a:solidFill>
              </a:rPr>
              <a:t>a. </a:t>
            </a:r>
            <a:r>
              <a:rPr lang="en-US" sz="2800" b="1" dirty="0">
                <a:solidFill>
                  <a:srgbClr val="C00000"/>
                </a:solidFill>
              </a:rPr>
              <a:t>Rule of law </a:t>
            </a:r>
            <a:r>
              <a:rPr lang="en-US" sz="2800" dirty="0">
                <a:solidFill>
                  <a:srgbClr val="C00000"/>
                </a:solidFill>
              </a:rPr>
              <a:t>– apolitical, neutral nature of the law;</a:t>
            </a:r>
            <a:br>
              <a:rPr lang="en-US" sz="2800" dirty="0">
                <a:solidFill>
                  <a:srgbClr val="C00000"/>
                </a:solidFill>
              </a:rPr>
            </a:br>
            <a:br>
              <a:rPr lang="en-US" sz="2800" dirty="0">
                <a:solidFill>
                  <a:srgbClr val="C00000"/>
                </a:solidFill>
              </a:rPr>
            </a:br>
            <a:r>
              <a:rPr lang="en-GB" sz="2800" dirty="0">
                <a:solidFill>
                  <a:schemeClr val="tx1">
                    <a:lumMod val="65000"/>
                    <a:lumOff val="35000"/>
                  </a:schemeClr>
                </a:solidFill>
              </a:rPr>
              <a:t>The populist view of the political nature of the law is clearly expressed by the Senior Marshall of the Polish lower house, the Sejm, </a:t>
            </a:r>
            <a:r>
              <a:rPr lang="en-GB" sz="2800" dirty="0" err="1">
                <a:solidFill>
                  <a:schemeClr val="tx1">
                    <a:lumMod val="65000"/>
                    <a:lumOff val="35000"/>
                  </a:schemeClr>
                </a:solidFill>
              </a:rPr>
              <a:t>Kornel</a:t>
            </a:r>
            <a:r>
              <a:rPr lang="en-GB" sz="2800" dirty="0">
                <a:solidFill>
                  <a:schemeClr val="tx1">
                    <a:lumMod val="65000"/>
                    <a:lumOff val="35000"/>
                  </a:schemeClr>
                </a:solidFill>
              </a:rPr>
              <a:t> </a:t>
            </a:r>
            <a:r>
              <a:rPr lang="en-GB" sz="2800" dirty="0" err="1">
                <a:solidFill>
                  <a:schemeClr val="tx1">
                    <a:lumMod val="65000"/>
                    <a:lumOff val="35000"/>
                  </a:schemeClr>
                </a:solidFill>
              </a:rPr>
              <a:t>Morawiecki</a:t>
            </a:r>
            <a:r>
              <a:rPr lang="en-GB" sz="2800" dirty="0">
                <a:solidFill>
                  <a:schemeClr val="tx1">
                    <a:lumMod val="65000"/>
                    <a:lumOff val="35000"/>
                  </a:schemeClr>
                </a:solidFill>
              </a:rPr>
              <a:t>:</a:t>
            </a:r>
            <a:br>
              <a:rPr lang="en-GB" sz="2800" dirty="0">
                <a:solidFill>
                  <a:schemeClr val="tx1">
                    <a:lumMod val="65000"/>
                    <a:lumOff val="35000"/>
                  </a:schemeClr>
                </a:solidFill>
              </a:rPr>
            </a:br>
            <a:br>
              <a:rPr lang="en-GB" sz="2800" dirty="0">
                <a:solidFill>
                  <a:schemeClr val="tx1">
                    <a:lumMod val="65000"/>
                    <a:lumOff val="35000"/>
                  </a:schemeClr>
                </a:solidFill>
              </a:rPr>
            </a:br>
            <a:r>
              <a:rPr lang="en-GB" sz="2800" dirty="0">
                <a:solidFill>
                  <a:schemeClr val="tx1">
                    <a:lumMod val="65000"/>
                    <a:lumOff val="35000"/>
                  </a:schemeClr>
                </a:solidFill>
              </a:rPr>
              <a:t>	</a:t>
            </a:r>
            <a:r>
              <a:rPr lang="en-GB" sz="2800" i="1" dirty="0">
                <a:solidFill>
                  <a:schemeClr val="tx1">
                    <a:lumMod val="65000"/>
                    <a:lumOff val="35000"/>
                  </a:schemeClr>
                </a:solidFill>
              </a:rPr>
              <a:t>The law is important but the law is not sanctity! Above the law 	there is the interest of the nation! If the law disturbs [sic!] this 	interest, it cannot be considered something which cannot be 	infringed, which cannot be changed! The law must serve our 	interest, the law which does not serve the interest of the 	nation is not law! </a:t>
            </a:r>
            <a:br>
              <a:rPr lang="en-GB"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br>
              <a:rPr lang="en-US" sz="4000" dirty="0">
                <a:solidFill>
                  <a:schemeClr val="bg1">
                    <a:lumMod val="50000"/>
                  </a:schemeClr>
                </a:solidFill>
              </a:rPr>
            </a:br>
            <a:r>
              <a:rPr lang="en-US" sz="4000" dirty="0">
                <a:solidFill>
                  <a:schemeClr val="bg1">
                    <a:lumMod val="50000"/>
                  </a:schemeClr>
                </a:solidFill>
              </a:rPr>
              <a:t>	</a:t>
            </a:r>
            <a:br>
              <a:rPr lang="en-US" sz="3600" dirty="0">
                <a:solidFill>
                  <a:schemeClr val="bg1">
                    <a:lumMod val="50000"/>
                  </a:schemeClr>
                </a:solidFill>
              </a:rPr>
            </a:br>
            <a:br>
              <a:rPr lang="en-US" sz="3600" dirty="0">
                <a:solidFill>
                  <a:schemeClr val="bg1">
                    <a:lumMod val="50000"/>
                  </a:schemeClr>
                </a:solidFill>
              </a:rPr>
            </a:br>
            <a:r>
              <a:rPr lang="en-US" sz="3600" dirty="0">
                <a:solidFill>
                  <a:schemeClr val="bg1">
                    <a:lumMod val="50000"/>
                  </a:schemeClr>
                </a:solidFill>
              </a:rPr>
              <a:t>	</a:t>
            </a:r>
            <a:br>
              <a:rPr lang="en-US" sz="40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762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0CEF51F7-DF8E-4C49-8308-38C018481F06}"/>
              </a:ext>
            </a:extLst>
          </p:cNvPr>
          <p:cNvSpPr/>
          <p:nvPr/>
        </p:nvSpPr>
        <p:spPr>
          <a:xfrm>
            <a:off x="552208" y="402847"/>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Tree>
    <p:extLst>
      <p:ext uri="{BB962C8B-B14F-4D97-AF65-F5344CB8AC3E}">
        <p14:creationId xmlns:p14="http://schemas.microsoft.com/office/powerpoint/2010/main" val="159102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17585" y="444878"/>
            <a:ext cx="8337163" cy="6010275"/>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Outline</a:t>
            </a:r>
            <a:br>
              <a:rPr lang="en-GB" sz="2400" dirty="0">
                <a:solidFill>
                  <a:schemeClr val="bg1">
                    <a:lumMod val="50000"/>
                  </a:schemeClr>
                </a:solidFill>
              </a:rPr>
            </a:br>
            <a:r>
              <a:rPr lang="en-GB" sz="3600" dirty="0">
                <a:solidFill>
                  <a:schemeClr val="bg1">
                    <a:lumMod val="50000"/>
                  </a:schemeClr>
                </a:solidFill>
              </a:rPr>
              <a:t>1. Contemporary challenges to constitutional democracy</a:t>
            </a:r>
            <a:br>
              <a:rPr lang="en-GB" sz="3600" dirty="0">
                <a:solidFill>
                  <a:schemeClr val="bg1">
                    <a:lumMod val="50000"/>
                  </a:schemeClr>
                </a:solidFill>
              </a:rPr>
            </a:br>
            <a:r>
              <a:rPr lang="en-GB" sz="3600" dirty="0">
                <a:solidFill>
                  <a:schemeClr val="bg1">
                    <a:lumMod val="50000"/>
                  </a:schemeClr>
                </a:solidFill>
              </a:rPr>
              <a:t>2. </a:t>
            </a:r>
            <a:r>
              <a:rPr lang="en-GB" sz="3600" i="1" dirty="0">
                <a:solidFill>
                  <a:schemeClr val="bg1">
                    <a:lumMod val="50000"/>
                  </a:schemeClr>
                </a:solidFill>
              </a:rPr>
              <a:t>Backcloth:</a:t>
            </a:r>
            <a:r>
              <a:rPr lang="en-GB" sz="3600" dirty="0">
                <a:solidFill>
                  <a:schemeClr val="bg1">
                    <a:lumMod val="50000"/>
                  </a:schemeClr>
                </a:solidFill>
              </a:rPr>
              <a:t> Constitutional order of the EU</a:t>
            </a:r>
            <a:br>
              <a:rPr lang="en-GB" sz="3600" dirty="0">
                <a:solidFill>
                  <a:schemeClr val="bg1">
                    <a:lumMod val="50000"/>
                  </a:schemeClr>
                </a:solidFill>
              </a:rPr>
            </a:br>
            <a:r>
              <a:rPr lang="en-GB" sz="3600" dirty="0">
                <a:solidFill>
                  <a:schemeClr val="bg1">
                    <a:lumMod val="50000"/>
                  </a:schemeClr>
                </a:solidFill>
              </a:rPr>
              <a:t>3. </a:t>
            </a:r>
            <a:r>
              <a:rPr lang="en-GB" sz="3600" dirty="0" err="1">
                <a:solidFill>
                  <a:schemeClr val="bg1">
                    <a:lumMod val="50000"/>
                  </a:schemeClr>
                </a:solidFill>
              </a:rPr>
              <a:t>Constitutionalization</a:t>
            </a:r>
            <a:r>
              <a:rPr lang="en-GB" sz="3600" dirty="0">
                <a:solidFill>
                  <a:schemeClr val="bg1">
                    <a:lumMod val="50000"/>
                  </a:schemeClr>
                </a:solidFill>
              </a:rPr>
              <a:t> in member states</a:t>
            </a:r>
            <a:br>
              <a:rPr lang="en-GB" sz="3600" dirty="0">
                <a:solidFill>
                  <a:schemeClr val="bg1">
                    <a:lumMod val="50000"/>
                  </a:schemeClr>
                </a:solidFill>
              </a:rPr>
            </a:br>
            <a:r>
              <a:rPr lang="en-GB" sz="3600" dirty="0">
                <a:solidFill>
                  <a:schemeClr val="bg1">
                    <a:lumMod val="50000"/>
                  </a:schemeClr>
                </a:solidFill>
              </a:rPr>
              <a:t>4. Constitutional crisis in the EU</a:t>
            </a:r>
            <a:br>
              <a:rPr lang="en-GB" sz="3600" dirty="0">
                <a:solidFill>
                  <a:schemeClr val="bg1">
                    <a:lumMod val="50000"/>
                  </a:schemeClr>
                </a:solidFill>
              </a:rPr>
            </a:br>
            <a:r>
              <a:rPr lang="en-GB" sz="3600" dirty="0">
                <a:solidFill>
                  <a:schemeClr val="bg1">
                    <a:lumMod val="50000"/>
                  </a:schemeClr>
                </a:solidFill>
              </a:rPr>
              <a:t>5. Populist critique of legal constitutionalism </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536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71834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3841" y="402847"/>
            <a:ext cx="8729632" cy="5653596"/>
          </a:xfrm>
        </p:spPr>
        <p:txBody>
          <a:bodyPr anchor="t" anchorCtr="0">
            <a:normAutofit fontScale="90000"/>
          </a:bodyPr>
          <a:lstStyle/>
          <a:p>
            <a:br>
              <a:rPr lang="it-IT" sz="4400" b="1" dirty="0"/>
            </a:br>
            <a:br>
              <a:rPr lang="it-IT" sz="4400" dirty="0"/>
            </a:br>
            <a:r>
              <a:rPr lang="it-IT" sz="4000" b="1" dirty="0">
                <a:solidFill>
                  <a:schemeClr val="bg1">
                    <a:lumMod val="50000"/>
                  </a:schemeClr>
                </a:solidFill>
              </a:rPr>
              <a:t>5. </a:t>
            </a:r>
            <a:r>
              <a:rPr lang="it-IT" sz="4000" b="1" dirty="0" err="1">
                <a:solidFill>
                  <a:schemeClr val="bg1">
                    <a:lumMod val="50000"/>
                  </a:schemeClr>
                </a:solidFill>
              </a:rPr>
              <a:t>Populist</a:t>
            </a:r>
            <a:r>
              <a:rPr lang="it-IT" sz="4000" b="1" dirty="0">
                <a:solidFill>
                  <a:schemeClr val="bg1">
                    <a:lumMod val="50000"/>
                  </a:schemeClr>
                </a:solidFill>
              </a:rPr>
              <a:t> </a:t>
            </a:r>
            <a:r>
              <a:rPr lang="it-IT" sz="4000" b="1" dirty="0" err="1">
                <a:solidFill>
                  <a:schemeClr val="bg1">
                    <a:lumMod val="50000"/>
                  </a:schemeClr>
                </a:solidFill>
              </a:rPr>
              <a:t>constitutional</a:t>
            </a:r>
            <a:r>
              <a:rPr lang="it-IT" sz="4000" b="1" dirty="0">
                <a:solidFill>
                  <a:schemeClr val="bg1">
                    <a:lumMod val="50000"/>
                  </a:schemeClr>
                </a:solidFill>
              </a:rPr>
              <a:t> </a:t>
            </a:r>
            <a:r>
              <a:rPr lang="it-IT" sz="4000" b="1" dirty="0" err="1">
                <a:solidFill>
                  <a:schemeClr val="bg1">
                    <a:lumMod val="50000"/>
                  </a:schemeClr>
                </a:solidFill>
              </a:rPr>
              <a:t>mindset</a:t>
            </a:r>
            <a:br>
              <a:rPr lang="en-US"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br>
              <a:rPr lang="en-US" sz="4000" dirty="0">
                <a:solidFill>
                  <a:schemeClr val="bg1">
                    <a:lumMod val="50000"/>
                  </a:schemeClr>
                </a:solidFill>
              </a:rPr>
            </a:br>
            <a:r>
              <a:rPr lang="en-US" sz="4000" dirty="0">
                <a:solidFill>
                  <a:schemeClr val="bg1">
                    <a:lumMod val="50000"/>
                  </a:schemeClr>
                </a:solidFill>
              </a:rPr>
              <a:t>	</a:t>
            </a:r>
            <a:br>
              <a:rPr lang="en-US" sz="3600" dirty="0">
                <a:solidFill>
                  <a:schemeClr val="bg1">
                    <a:lumMod val="50000"/>
                  </a:schemeClr>
                </a:solidFill>
              </a:rPr>
            </a:br>
            <a:br>
              <a:rPr lang="en-US" sz="3600" dirty="0">
                <a:solidFill>
                  <a:schemeClr val="bg1">
                    <a:lumMod val="50000"/>
                  </a:schemeClr>
                </a:solidFill>
              </a:rPr>
            </a:br>
            <a:r>
              <a:rPr lang="en-US" sz="3600" dirty="0">
                <a:solidFill>
                  <a:schemeClr val="bg1">
                    <a:lumMod val="50000"/>
                  </a:schemeClr>
                </a:solidFill>
              </a:rPr>
              <a:t>	</a:t>
            </a:r>
            <a:br>
              <a:rPr lang="en-US" sz="40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865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7" name="Rectangle 6">
            <a:extLst>
              <a:ext uri="{FF2B5EF4-FFF2-40B4-BE49-F238E27FC236}">
                <a16:creationId xmlns:a16="http://schemas.microsoft.com/office/drawing/2014/main" id="{9021B962-47F9-4C20-ACB6-B729C5A77A62}"/>
              </a:ext>
            </a:extLst>
          </p:cNvPr>
          <p:cNvSpPr/>
          <p:nvPr/>
        </p:nvSpPr>
        <p:spPr>
          <a:xfrm>
            <a:off x="552208" y="402847"/>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pic>
        <p:nvPicPr>
          <p:cNvPr id="3" name="Picture 2">
            <a:extLst>
              <a:ext uri="{FF2B5EF4-FFF2-40B4-BE49-F238E27FC236}">
                <a16:creationId xmlns:a16="http://schemas.microsoft.com/office/drawing/2014/main" id="{D0117C51-1ED9-4512-94E2-306AA65E50F5}"/>
              </a:ext>
            </a:extLst>
          </p:cNvPr>
          <p:cNvPicPr>
            <a:picLocks noChangeAspect="1"/>
          </p:cNvPicPr>
          <p:nvPr/>
        </p:nvPicPr>
        <p:blipFill>
          <a:blip r:embed="rId6"/>
          <a:stretch>
            <a:fillRect/>
          </a:stretch>
        </p:blipFill>
        <p:spPr>
          <a:xfrm>
            <a:off x="1384705" y="2577721"/>
            <a:ext cx="10311995" cy="2399796"/>
          </a:xfrm>
          <a:prstGeom prst="rect">
            <a:avLst/>
          </a:prstGeom>
        </p:spPr>
      </p:pic>
    </p:spTree>
    <p:extLst>
      <p:ext uri="{BB962C8B-B14F-4D97-AF65-F5344CB8AC3E}">
        <p14:creationId xmlns:p14="http://schemas.microsoft.com/office/powerpoint/2010/main" val="143575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3840" y="402847"/>
            <a:ext cx="9988160" cy="5653596"/>
          </a:xfrm>
        </p:spPr>
        <p:txBody>
          <a:bodyPr anchor="t" anchorCtr="0">
            <a:normAutofit fontScale="90000"/>
          </a:bodyPr>
          <a:lstStyle/>
          <a:p>
            <a:br>
              <a:rPr lang="it-IT" sz="4400" b="1" dirty="0"/>
            </a:br>
            <a:br>
              <a:rPr lang="it-IT" sz="4400" dirty="0"/>
            </a:br>
            <a:r>
              <a:rPr lang="it-IT" sz="4000" b="1" dirty="0">
                <a:solidFill>
                  <a:schemeClr val="bg1">
                    <a:lumMod val="50000"/>
                  </a:schemeClr>
                </a:solidFill>
              </a:rPr>
              <a:t>5. </a:t>
            </a:r>
            <a:r>
              <a:rPr lang="it-IT" sz="4000" b="1" dirty="0" err="1">
                <a:solidFill>
                  <a:schemeClr val="bg1">
                    <a:lumMod val="50000"/>
                  </a:schemeClr>
                </a:solidFill>
              </a:rPr>
              <a:t>Populist</a:t>
            </a:r>
            <a:r>
              <a:rPr lang="it-IT" sz="4000" b="1" dirty="0">
                <a:solidFill>
                  <a:schemeClr val="bg1">
                    <a:lumMod val="50000"/>
                  </a:schemeClr>
                </a:solidFill>
              </a:rPr>
              <a:t> </a:t>
            </a:r>
            <a:r>
              <a:rPr lang="it-IT" sz="4000" b="1" dirty="0" err="1">
                <a:solidFill>
                  <a:schemeClr val="bg1">
                    <a:lumMod val="50000"/>
                  </a:schemeClr>
                </a:solidFill>
              </a:rPr>
              <a:t>constitutional</a:t>
            </a:r>
            <a:r>
              <a:rPr lang="it-IT" sz="4000" b="1" dirty="0">
                <a:solidFill>
                  <a:schemeClr val="bg1">
                    <a:lumMod val="50000"/>
                  </a:schemeClr>
                </a:solidFill>
              </a:rPr>
              <a:t> </a:t>
            </a:r>
            <a:r>
              <a:rPr lang="it-IT" sz="4000" b="1" dirty="0" err="1">
                <a:solidFill>
                  <a:schemeClr val="bg1">
                    <a:lumMod val="50000"/>
                  </a:schemeClr>
                </a:solidFill>
              </a:rPr>
              <a:t>mindset</a:t>
            </a:r>
            <a:br>
              <a:rPr lang="it-IT" sz="3600" b="1" dirty="0">
                <a:solidFill>
                  <a:schemeClr val="bg1">
                    <a:lumMod val="50000"/>
                  </a:schemeClr>
                </a:solidFill>
              </a:rPr>
            </a:br>
            <a:br>
              <a:rPr lang="en-US" sz="3200" dirty="0">
                <a:solidFill>
                  <a:schemeClr val="bg1">
                    <a:lumMod val="50000"/>
                  </a:schemeClr>
                </a:solidFill>
              </a:rPr>
            </a:br>
            <a:r>
              <a:rPr lang="en-US" sz="2800" dirty="0">
                <a:solidFill>
                  <a:srgbClr val="C00000"/>
                </a:solidFill>
              </a:rPr>
              <a:t>a. </a:t>
            </a:r>
            <a:r>
              <a:rPr lang="en-US" sz="2800" b="1" dirty="0">
                <a:solidFill>
                  <a:srgbClr val="C00000"/>
                </a:solidFill>
              </a:rPr>
              <a:t>Rule of law </a:t>
            </a:r>
            <a:r>
              <a:rPr lang="en-US" sz="2800" dirty="0">
                <a:solidFill>
                  <a:srgbClr val="C00000"/>
                </a:solidFill>
              </a:rPr>
              <a:t>– apolitical, neutral nature of the law;</a:t>
            </a:r>
            <a:br>
              <a:rPr lang="en-US" sz="2800" dirty="0">
                <a:solidFill>
                  <a:srgbClr val="C00000"/>
                </a:solidFill>
              </a:rPr>
            </a:br>
            <a:r>
              <a:rPr lang="en-US" sz="900" dirty="0">
                <a:solidFill>
                  <a:srgbClr val="C00000"/>
                </a:solidFill>
              </a:rPr>
              <a:t>   </a:t>
            </a:r>
            <a:br>
              <a:rPr lang="en-US" sz="2800" dirty="0">
                <a:solidFill>
                  <a:srgbClr val="C00000"/>
                </a:solidFill>
              </a:rPr>
            </a:br>
            <a:r>
              <a:rPr lang="en-GB" sz="2800" dirty="0">
                <a:solidFill>
                  <a:schemeClr val="tx1">
                    <a:lumMod val="65000"/>
                    <a:lumOff val="35000"/>
                  </a:schemeClr>
                </a:solidFill>
              </a:rPr>
              <a:t>A critique on ‘legal fundamentalism’ could be understood as a distinctive part of the rule of law critique:</a:t>
            </a:r>
            <a:br>
              <a:rPr lang="en-GB" sz="2800" dirty="0">
                <a:solidFill>
                  <a:schemeClr val="tx1">
                    <a:lumMod val="65000"/>
                    <a:lumOff val="35000"/>
                  </a:schemeClr>
                </a:solidFill>
              </a:rPr>
            </a:br>
            <a:r>
              <a:rPr lang="en-GB" sz="600" dirty="0">
                <a:solidFill>
                  <a:schemeClr val="tx1">
                    <a:lumMod val="65000"/>
                    <a:lumOff val="35000"/>
                  </a:schemeClr>
                </a:solidFill>
              </a:rPr>
              <a:t>   </a:t>
            </a:r>
            <a:br>
              <a:rPr lang="en-GB" sz="2800" dirty="0">
                <a:solidFill>
                  <a:schemeClr val="tx1">
                    <a:lumMod val="65000"/>
                    <a:lumOff val="35000"/>
                  </a:schemeClr>
                </a:solidFill>
              </a:rPr>
            </a:br>
            <a:r>
              <a:rPr lang="en-GB" sz="2800" dirty="0">
                <a:solidFill>
                  <a:schemeClr val="tx1">
                    <a:lumMod val="65000"/>
                    <a:lumOff val="35000"/>
                  </a:schemeClr>
                </a:solidFill>
              </a:rPr>
              <a:t>	</a:t>
            </a:r>
            <a:r>
              <a:rPr lang="en-GB" sz="2800" dirty="0">
                <a:solidFill>
                  <a:srgbClr val="C00000"/>
                </a:solidFill>
              </a:rPr>
              <a:t>- majority/government hindered by legal constraints (‘legal 	</a:t>
            </a:r>
            <a:r>
              <a:rPr lang="en-GB" sz="2800" dirty="0" err="1">
                <a:solidFill>
                  <a:srgbClr val="C00000"/>
                </a:solidFill>
              </a:rPr>
              <a:t>impossibilism</a:t>
            </a:r>
            <a:r>
              <a:rPr lang="en-GB" sz="2800" dirty="0">
                <a:solidFill>
                  <a:srgbClr val="C00000"/>
                </a:solidFill>
              </a:rPr>
              <a:t>’)</a:t>
            </a:r>
            <a:br>
              <a:rPr lang="en-GB" sz="2800" dirty="0">
                <a:solidFill>
                  <a:srgbClr val="C00000"/>
                </a:solidFill>
              </a:rPr>
            </a:br>
            <a:r>
              <a:rPr lang="en-GB" sz="2800" dirty="0">
                <a:solidFill>
                  <a:srgbClr val="C00000"/>
                </a:solidFill>
              </a:rPr>
              <a:t>	- state administration blocked by excessive rules and formalism 	(necessity of ‘legal basis’)</a:t>
            </a:r>
            <a:br>
              <a:rPr lang="en-GB" sz="2800" dirty="0">
                <a:solidFill>
                  <a:srgbClr val="C00000"/>
                </a:solidFill>
              </a:rPr>
            </a:br>
            <a:r>
              <a:rPr lang="en-GB" sz="2800" dirty="0">
                <a:solidFill>
                  <a:srgbClr val="C00000"/>
                </a:solidFill>
              </a:rPr>
              <a:t>	- protection of wrongdoers by means of the law (transitional 	justice)</a:t>
            </a:r>
            <a:br>
              <a:rPr lang="en-GB" sz="2800" dirty="0">
                <a:solidFill>
                  <a:srgbClr val="C00000"/>
                </a:solidFill>
              </a:rPr>
            </a:br>
            <a:r>
              <a:rPr lang="en-GB" sz="2800" dirty="0">
                <a:solidFill>
                  <a:srgbClr val="C00000"/>
                </a:solidFill>
              </a:rPr>
              <a:t>	- prioritization of abstract law over local mores</a:t>
            </a:r>
            <a:br>
              <a:rPr lang="en-GB" sz="2800" dirty="0">
                <a:solidFill>
                  <a:srgbClr val="C00000"/>
                </a:solidFill>
              </a:rPr>
            </a:br>
            <a:r>
              <a:rPr lang="en-GB" sz="2800" dirty="0">
                <a:solidFill>
                  <a:srgbClr val="C00000"/>
                </a:solidFill>
              </a:rPr>
              <a:t>	- </a:t>
            </a:r>
            <a:r>
              <a:rPr lang="en-GB" sz="2800" dirty="0" err="1">
                <a:solidFill>
                  <a:srgbClr val="C00000"/>
                </a:solidFill>
              </a:rPr>
              <a:t>jurisgenerative</a:t>
            </a:r>
            <a:r>
              <a:rPr lang="en-GB" sz="2800" dirty="0">
                <a:solidFill>
                  <a:srgbClr val="C00000"/>
                </a:solidFill>
              </a:rPr>
              <a:t> actions by courts</a:t>
            </a:r>
            <a:br>
              <a:rPr lang="en-GB" sz="2800" dirty="0">
                <a:solidFill>
                  <a:srgbClr val="C00000"/>
                </a:solidFill>
              </a:rPr>
            </a:br>
            <a:r>
              <a:rPr lang="en-GB" sz="2800" dirty="0">
                <a:solidFill>
                  <a:srgbClr val="C00000"/>
                </a:solidFill>
              </a:rPr>
              <a:t>	- excessive penetration of law into society</a:t>
            </a:r>
            <a:br>
              <a:rPr lang="en-US" sz="2800" dirty="0">
                <a:solidFill>
                  <a:srgbClr val="C00000"/>
                </a:solidFill>
              </a:rPr>
            </a:br>
            <a:br>
              <a:rPr lang="en-US" sz="4000" dirty="0">
                <a:solidFill>
                  <a:schemeClr val="bg1">
                    <a:lumMod val="50000"/>
                  </a:schemeClr>
                </a:solidFill>
              </a:rPr>
            </a:br>
            <a:r>
              <a:rPr lang="en-US" sz="4000" dirty="0">
                <a:solidFill>
                  <a:schemeClr val="bg1">
                    <a:lumMod val="50000"/>
                  </a:schemeClr>
                </a:solidFill>
              </a:rPr>
              <a:t>	</a:t>
            </a:r>
            <a:br>
              <a:rPr lang="en-US" sz="3600" dirty="0">
                <a:solidFill>
                  <a:schemeClr val="bg1">
                    <a:lumMod val="50000"/>
                  </a:schemeClr>
                </a:solidFill>
              </a:rPr>
            </a:br>
            <a:br>
              <a:rPr lang="en-US" sz="3600" dirty="0">
                <a:solidFill>
                  <a:schemeClr val="bg1">
                    <a:lumMod val="50000"/>
                  </a:schemeClr>
                </a:solidFill>
              </a:rPr>
            </a:br>
            <a:r>
              <a:rPr lang="en-US" sz="3600" dirty="0">
                <a:solidFill>
                  <a:schemeClr val="bg1">
                    <a:lumMod val="50000"/>
                  </a:schemeClr>
                </a:solidFill>
              </a:rPr>
              <a:t>	</a:t>
            </a:r>
            <a:br>
              <a:rPr lang="en-US" sz="40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967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0CEF51F7-DF8E-4C49-8308-38C018481F06}"/>
              </a:ext>
            </a:extLst>
          </p:cNvPr>
          <p:cNvSpPr/>
          <p:nvPr/>
        </p:nvSpPr>
        <p:spPr>
          <a:xfrm>
            <a:off x="552208" y="402847"/>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Tree>
    <p:extLst>
      <p:ext uri="{BB962C8B-B14F-4D97-AF65-F5344CB8AC3E}">
        <p14:creationId xmlns:p14="http://schemas.microsoft.com/office/powerpoint/2010/main" val="3008390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31136" y="402847"/>
            <a:ext cx="9669712" cy="6034596"/>
          </a:xfrm>
        </p:spPr>
        <p:txBody>
          <a:bodyPr anchor="t" anchorCtr="0">
            <a:normAutofit fontScale="90000"/>
          </a:bodyPr>
          <a:lstStyle/>
          <a:p>
            <a:br>
              <a:rPr lang="it-IT" sz="4400" b="1" dirty="0"/>
            </a:br>
            <a:br>
              <a:rPr lang="it-IT" sz="4400" dirty="0"/>
            </a:br>
            <a:r>
              <a:rPr lang="it-IT" sz="4000" b="1" dirty="0">
                <a:solidFill>
                  <a:schemeClr val="bg1">
                    <a:lumMod val="50000"/>
                  </a:schemeClr>
                </a:solidFill>
              </a:rPr>
              <a:t>5. </a:t>
            </a:r>
            <a:r>
              <a:rPr lang="it-IT" sz="4000" b="1" dirty="0" err="1">
                <a:solidFill>
                  <a:schemeClr val="bg1">
                    <a:lumMod val="50000"/>
                  </a:schemeClr>
                </a:solidFill>
              </a:rPr>
              <a:t>Populist</a:t>
            </a:r>
            <a:r>
              <a:rPr lang="it-IT" sz="4000" b="1" dirty="0">
                <a:solidFill>
                  <a:schemeClr val="bg1">
                    <a:lumMod val="50000"/>
                  </a:schemeClr>
                </a:solidFill>
              </a:rPr>
              <a:t> </a:t>
            </a:r>
            <a:r>
              <a:rPr lang="it-IT" sz="4000" b="1" dirty="0" err="1">
                <a:solidFill>
                  <a:schemeClr val="bg1">
                    <a:lumMod val="50000"/>
                  </a:schemeClr>
                </a:solidFill>
              </a:rPr>
              <a:t>constitutional</a:t>
            </a:r>
            <a:r>
              <a:rPr lang="it-IT" sz="4000" b="1" dirty="0">
                <a:solidFill>
                  <a:schemeClr val="bg1">
                    <a:lumMod val="50000"/>
                  </a:schemeClr>
                </a:solidFill>
              </a:rPr>
              <a:t> </a:t>
            </a:r>
            <a:r>
              <a:rPr lang="it-IT" sz="4000" b="1" dirty="0" err="1">
                <a:solidFill>
                  <a:schemeClr val="bg1">
                    <a:lumMod val="50000"/>
                  </a:schemeClr>
                </a:solidFill>
              </a:rPr>
              <a:t>mindset</a:t>
            </a:r>
            <a:br>
              <a:rPr lang="it-IT" sz="3600" b="1" dirty="0">
                <a:solidFill>
                  <a:schemeClr val="bg1">
                    <a:lumMod val="50000"/>
                  </a:schemeClr>
                </a:solidFill>
              </a:rPr>
            </a:br>
            <a:br>
              <a:rPr lang="en-US" sz="3200" dirty="0">
                <a:solidFill>
                  <a:schemeClr val="bg1">
                    <a:lumMod val="50000"/>
                  </a:schemeClr>
                </a:solidFill>
              </a:rPr>
            </a:br>
            <a:r>
              <a:rPr lang="en-GB" sz="2800" dirty="0">
                <a:solidFill>
                  <a:srgbClr val="C00000"/>
                </a:solidFill>
              </a:rPr>
              <a:t>b. </a:t>
            </a:r>
            <a:r>
              <a:rPr lang="en-GB" sz="2800" b="1" dirty="0">
                <a:solidFill>
                  <a:srgbClr val="C00000"/>
                </a:solidFill>
              </a:rPr>
              <a:t>Locus of sovereignty </a:t>
            </a:r>
            <a:r>
              <a:rPr lang="en-GB" sz="2800" dirty="0">
                <a:solidFill>
                  <a:srgbClr val="C00000"/>
                </a:solidFill>
              </a:rPr>
              <a:t>– sovereignty of the law;</a:t>
            </a:r>
            <a:br>
              <a:rPr lang="en-GB" sz="2800" dirty="0">
                <a:solidFill>
                  <a:srgbClr val="C00000"/>
                </a:solidFill>
              </a:rPr>
            </a:br>
            <a:r>
              <a:rPr lang="en-GB" sz="1300" dirty="0">
                <a:solidFill>
                  <a:srgbClr val="C00000"/>
                </a:solidFill>
              </a:rPr>
              <a:t>    </a:t>
            </a:r>
            <a:br>
              <a:rPr lang="en-US" sz="2800" dirty="0">
                <a:solidFill>
                  <a:srgbClr val="C00000"/>
                </a:solidFill>
              </a:rPr>
            </a:br>
            <a:r>
              <a:rPr lang="en-US" sz="2800" dirty="0">
                <a:solidFill>
                  <a:schemeClr val="tx1">
                    <a:lumMod val="65000"/>
                    <a:lumOff val="35000"/>
                  </a:schemeClr>
                </a:solidFill>
              </a:rPr>
              <a:t>In liberal understandings of democracy, sovereignty is related to the state, and </a:t>
            </a:r>
            <a:r>
              <a:rPr lang="en-US" sz="2800" i="1" dirty="0">
                <a:solidFill>
                  <a:schemeClr val="tx1">
                    <a:lumMod val="65000"/>
                    <a:lumOff val="35000"/>
                  </a:schemeClr>
                </a:solidFill>
              </a:rPr>
              <a:t>located in the legal system</a:t>
            </a:r>
            <a:r>
              <a:rPr lang="en-US" sz="2800" dirty="0">
                <a:solidFill>
                  <a:schemeClr val="tx1">
                    <a:lumMod val="65000"/>
                    <a:lumOff val="35000"/>
                  </a:schemeClr>
                </a:solidFill>
              </a:rPr>
              <a:t>. In contrast, populists situate </a:t>
            </a:r>
            <a:r>
              <a:rPr lang="en-US" sz="2800" i="1" dirty="0">
                <a:solidFill>
                  <a:schemeClr val="tx1">
                    <a:lumMod val="65000"/>
                    <a:lumOff val="35000"/>
                  </a:schemeClr>
                </a:solidFill>
              </a:rPr>
              <a:t>sovereignty squarely in the ‘nation’ or the People</a:t>
            </a:r>
            <a:r>
              <a:rPr lang="en-US" sz="2800" dirty="0">
                <a:solidFill>
                  <a:schemeClr val="tx1">
                    <a:lumMod val="65000"/>
                    <a:lumOff val="35000"/>
                  </a:schemeClr>
                </a:solidFill>
              </a:rPr>
              <a:t>;</a:t>
            </a:r>
            <a:br>
              <a:rPr lang="en-US" sz="2800" dirty="0">
                <a:solidFill>
                  <a:schemeClr val="tx1">
                    <a:lumMod val="65000"/>
                    <a:lumOff val="35000"/>
                  </a:schemeClr>
                </a:solidFill>
              </a:rPr>
            </a:br>
            <a:br>
              <a:rPr lang="en-US" sz="2800" dirty="0">
                <a:solidFill>
                  <a:schemeClr val="tx1">
                    <a:lumMod val="65000"/>
                    <a:lumOff val="35000"/>
                  </a:schemeClr>
                </a:solidFill>
              </a:rPr>
            </a:br>
            <a:r>
              <a:rPr lang="en-US" sz="2800" dirty="0">
                <a:solidFill>
                  <a:schemeClr val="tx1">
                    <a:lumMod val="65000"/>
                    <a:lumOff val="35000"/>
                  </a:schemeClr>
                </a:solidFill>
              </a:rPr>
              <a:t>Populists seek to regain political sovereignty, and in order to do so, need to overcome the (‘excessive’) restrictions and limitations of the liberal rule of law, and </a:t>
            </a:r>
            <a:r>
              <a:rPr lang="en-US" sz="2800" i="1" dirty="0">
                <a:solidFill>
                  <a:schemeClr val="tx1">
                    <a:lumMod val="65000"/>
                    <a:lumOff val="35000"/>
                  </a:schemeClr>
                </a:solidFill>
              </a:rPr>
              <a:t>rebalance</a:t>
            </a:r>
            <a:r>
              <a:rPr lang="en-US" sz="2800" dirty="0">
                <a:solidFill>
                  <a:schemeClr val="tx1">
                    <a:lumMod val="65000"/>
                    <a:lumOff val="35000"/>
                  </a:schemeClr>
                </a:solidFill>
              </a:rPr>
              <a:t> political and judicial power;</a:t>
            </a:r>
            <a:br>
              <a:rPr lang="en-US" sz="2800" dirty="0">
                <a:solidFill>
                  <a:schemeClr val="tx1">
                    <a:lumMod val="65000"/>
                    <a:lumOff val="35000"/>
                  </a:schemeClr>
                </a:solidFill>
              </a:rPr>
            </a:br>
            <a:br>
              <a:rPr lang="en-US" sz="2800" dirty="0">
                <a:solidFill>
                  <a:schemeClr val="tx1">
                    <a:lumMod val="65000"/>
                    <a:lumOff val="35000"/>
                  </a:schemeClr>
                </a:solidFill>
              </a:rPr>
            </a:br>
            <a:r>
              <a:rPr lang="en-US" sz="2800" dirty="0">
                <a:solidFill>
                  <a:schemeClr val="tx1">
                    <a:lumMod val="65000"/>
                    <a:lumOff val="35000"/>
                  </a:schemeClr>
                </a:solidFill>
              </a:rPr>
              <a:t>In the right-wing populist projects, this retrieval of popular sovereignty is achieved through the </a:t>
            </a:r>
            <a:r>
              <a:rPr lang="en-US" sz="2800" i="1" dirty="0">
                <a:solidFill>
                  <a:schemeClr val="tx1">
                    <a:lumMod val="65000"/>
                    <a:lumOff val="35000"/>
                  </a:schemeClr>
                </a:solidFill>
              </a:rPr>
              <a:t>recentralization of power </a:t>
            </a:r>
            <a:r>
              <a:rPr lang="en-US" sz="2800" dirty="0">
                <a:solidFill>
                  <a:schemeClr val="tx1">
                    <a:lumMod val="65000"/>
                    <a:lumOff val="35000"/>
                  </a:schemeClr>
                </a:solidFill>
              </a:rPr>
              <a:t>and the </a:t>
            </a:r>
            <a:r>
              <a:rPr lang="en-US" sz="2800" i="1" dirty="0">
                <a:solidFill>
                  <a:schemeClr val="tx1">
                    <a:lumMod val="65000"/>
                    <a:lumOff val="35000"/>
                  </a:schemeClr>
                </a:solidFill>
              </a:rPr>
              <a:t>partisan politicization of institutions</a:t>
            </a:r>
            <a:r>
              <a:rPr lang="en-US" sz="2800" dirty="0">
                <a:solidFill>
                  <a:schemeClr val="tx1">
                    <a:lumMod val="65000"/>
                    <a:lumOff val="35000"/>
                  </a:schemeClr>
                </a:solidFill>
              </a:rPr>
              <a:t>.</a:t>
            </a:r>
            <a:br>
              <a:rPr lang="en-US"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br>
              <a:rPr lang="en-US" sz="4000" dirty="0">
                <a:solidFill>
                  <a:schemeClr val="bg1">
                    <a:lumMod val="50000"/>
                  </a:schemeClr>
                </a:solidFill>
              </a:rPr>
            </a:br>
            <a:r>
              <a:rPr lang="en-US" sz="4000" dirty="0">
                <a:solidFill>
                  <a:schemeClr val="bg1">
                    <a:lumMod val="50000"/>
                  </a:schemeClr>
                </a:solidFill>
              </a:rPr>
              <a:t>	</a:t>
            </a:r>
            <a:br>
              <a:rPr lang="en-US" sz="3600" dirty="0">
                <a:solidFill>
                  <a:schemeClr val="bg1">
                    <a:lumMod val="50000"/>
                  </a:schemeClr>
                </a:solidFill>
              </a:rPr>
            </a:br>
            <a:br>
              <a:rPr lang="en-US" sz="3600" dirty="0">
                <a:solidFill>
                  <a:schemeClr val="bg1">
                    <a:lumMod val="50000"/>
                  </a:schemeClr>
                </a:solidFill>
              </a:rPr>
            </a:br>
            <a:r>
              <a:rPr lang="en-US" sz="3600" dirty="0">
                <a:solidFill>
                  <a:schemeClr val="bg1">
                    <a:lumMod val="50000"/>
                  </a:schemeClr>
                </a:solidFill>
              </a:rPr>
              <a:t>	</a:t>
            </a:r>
            <a:br>
              <a:rPr lang="en-US" sz="40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069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pic>
        <p:nvPicPr>
          <p:cNvPr id="6" name="Picture 5">
            <a:extLst>
              <a:ext uri="{FF2B5EF4-FFF2-40B4-BE49-F238E27FC236}">
                <a16:creationId xmlns:a16="http://schemas.microsoft.com/office/drawing/2014/main" id="{E5E2AF10-608C-4699-852E-07EE92DE3FA2}"/>
              </a:ext>
            </a:extLst>
          </p:cNvPr>
          <p:cNvPicPr>
            <a:picLocks noChangeAspect="1"/>
          </p:cNvPicPr>
          <p:nvPr/>
        </p:nvPicPr>
        <p:blipFill>
          <a:blip r:embed="rId6"/>
          <a:stretch>
            <a:fillRect/>
          </a:stretch>
        </p:blipFill>
        <p:spPr>
          <a:xfrm>
            <a:off x="8447964" y="145833"/>
            <a:ext cx="3619216" cy="229730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AEB3A0D0-87C5-4060-8DFC-FA45C3BE0296}"/>
              </a:ext>
            </a:extLst>
          </p:cNvPr>
          <p:cNvSpPr/>
          <p:nvPr/>
        </p:nvSpPr>
        <p:spPr>
          <a:xfrm>
            <a:off x="552208" y="402847"/>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Tree>
    <p:extLst>
      <p:ext uri="{BB962C8B-B14F-4D97-AF65-F5344CB8AC3E}">
        <p14:creationId xmlns:p14="http://schemas.microsoft.com/office/powerpoint/2010/main" val="164154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3841" y="402847"/>
            <a:ext cx="8729632" cy="5653596"/>
          </a:xfrm>
        </p:spPr>
        <p:txBody>
          <a:bodyPr anchor="t" anchorCtr="0">
            <a:normAutofit fontScale="90000"/>
          </a:bodyPr>
          <a:lstStyle/>
          <a:p>
            <a:br>
              <a:rPr lang="it-IT" sz="4400" b="1" dirty="0"/>
            </a:br>
            <a:br>
              <a:rPr lang="it-IT" sz="4400" dirty="0"/>
            </a:br>
            <a:r>
              <a:rPr lang="it-IT" sz="4000" b="1" dirty="0">
                <a:solidFill>
                  <a:schemeClr val="bg1">
                    <a:lumMod val="50000"/>
                  </a:schemeClr>
                </a:solidFill>
              </a:rPr>
              <a:t>5. </a:t>
            </a:r>
            <a:r>
              <a:rPr lang="it-IT" sz="4000" b="1" dirty="0" err="1">
                <a:solidFill>
                  <a:schemeClr val="bg1">
                    <a:lumMod val="50000"/>
                  </a:schemeClr>
                </a:solidFill>
              </a:rPr>
              <a:t>Populist</a:t>
            </a:r>
            <a:r>
              <a:rPr lang="it-IT" sz="4000" b="1" dirty="0">
                <a:solidFill>
                  <a:schemeClr val="bg1">
                    <a:lumMod val="50000"/>
                  </a:schemeClr>
                </a:solidFill>
              </a:rPr>
              <a:t> </a:t>
            </a:r>
            <a:r>
              <a:rPr lang="it-IT" sz="4000" b="1" dirty="0" err="1">
                <a:solidFill>
                  <a:schemeClr val="bg1">
                    <a:lumMod val="50000"/>
                  </a:schemeClr>
                </a:solidFill>
              </a:rPr>
              <a:t>constitutional</a:t>
            </a:r>
            <a:r>
              <a:rPr lang="it-IT" sz="4000" b="1" dirty="0">
                <a:solidFill>
                  <a:schemeClr val="bg1">
                    <a:lumMod val="50000"/>
                  </a:schemeClr>
                </a:solidFill>
              </a:rPr>
              <a:t> </a:t>
            </a:r>
            <a:r>
              <a:rPr lang="it-IT" sz="4000" b="1" dirty="0" err="1">
                <a:solidFill>
                  <a:schemeClr val="bg1">
                    <a:lumMod val="50000"/>
                  </a:schemeClr>
                </a:solidFill>
              </a:rPr>
              <a:t>mindset</a:t>
            </a:r>
            <a:br>
              <a:rPr lang="it-IT" sz="3600" b="1" dirty="0">
                <a:solidFill>
                  <a:schemeClr val="bg1">
                    <a:lumMod val="50000"/>
                  </a:schemeClr>
                </a:solidFill>
              </a:rPr>
            </a:br>
            <a:br>
              <a:rPr lang="en-US" sz="3200" dirty="0">
                <a:solidFill>
                  <a:schemeClr val="bg1">
                    <a:lumMod val="50000"/>
                  </a:schemeClr>
                </a:solidFill>
              </a:rPr>
            </a:br>
            <a:r>
              <a:rPr lang="en-GB" sz="2800" dirty="0">
                <a:solidFill>
                  <a:srgbClr val="C00000"/>
                </a:solidFill>
              </a:rPr>
              <a:t>c. </a:t>
            </a:r>
            <a:r>
              <a:rPr lang="en-GB" sz="2800" b="1" dirty="0">
                <a:solidFill>
                  <a:srgbClr val="C00000"/>
                </a:solidFill>
              </a:rPr>
              <a:t>External meddling </a:t>
            </a:r>
            <a:r>
              <a:rPr lang="en-GB" sz="2800" dirty="0">
                <a:solidFill>
                  <a:srgbClr val="C00000"/>
                </a:solidFill>
              </a:rPr>
              <a:t>– external interference in domestic matters;</a:t>
            </a:r>
            <a:br>
              <a:rPr lang="en-GB" sz="2800" dirty="0">
                <a:solidFill>
                  <a:srgbClr val="C00000"/>
                </a:solidFill>
              </a:rPr>
            </a:br>
            <a:br>
              <a:rPr lang="en-US" sz="2800" dirty="0">
                <a:solidFill>
                  <a:srgbClr val="C00000"/>
                </a:solidFill>
              </a:rPr>
            </a:br>
            <a:r>
              <a:rPr lang="en-GB" sz="2800" dirty="0">
                <a:solidFill>
                  <a:schemeClr val="tx1">
                    <a:lumMod val="65000"/>
                    <a:lumOff val="35000"/>
                  </a:schemeClr>
                </a:solidFill>
              </a:rPr>
              <a:t>Populists criticize any </a:t>
            </a:r>
            <a:r>
              <a:rPr lang="en-GB" sz="2800" i="1" dirty="0">
                <a:solidFill>
                  <a:schemeClr val="tx1">
                    <a:lumMod val="65000"/>
                    <a:lumOff val="35000"/>
                  </a:schemeClr>
                </a:solidFill>
              </a:rPr>
              <a:t>external meddling into domestic legal affairs</a:t>
            </a:r>
            <a:r>
              <a:rPr lang="en-GB" sz="2800" dirty="0">
                <a:solidFill>
                  <a:schemeClr val="tx1">
                    <a:lumMod val="65000"/>
                    <a:lumOff val="35000"/>
                  </a:schemeClr>
                </a:solidFill>
              </a:rPr>
              <a:t>. They use a number of arguments to do so:</a:t>
            </a:r>
            <a:br>
              <a:rPr lang="en-GB" sz="2800" dirty="0">
                <a:solidFill>
                  <a:schemeClr val="tx1">
                    <a:lumMod val="65000"/>
                    <a:lumOff val="35000"/>
                  </a:schemeClr>
                </a:solidFill>
              </a:rPr>
            </a:br>
            <a:r>
              <a:rPr lang="en-GB" sz="2800" dirty="0">
                <a:solidFill>
                  <a:schemeClr val="tx1">
                    <a:lumMod val="65000"/>
                    <a:lumOff val="35000"/>
                  </a:schemeClr>
                </a:solidFill>
              </a:rPr>
              <a:t>	1. The populists refer to classical sovereignty and the </a:t>
            </a:r>
            <a:r>
              <a:rPr lang="en-GB" sz="2800" i="1" dirty="0">
                <a:solidFill>
                  <a:schemeClr val="tx1">
                    <a:lumMod val="65000"/>
                    <a:lumOff val="35000"/>
                  </a:schemeClr>
                </a:solidFill>
              </a:rPr>
              <a:t>right to 	self-government </a:t>
            </a:r>
            <a:r>
              <a:rPr lang="en-GB" sz="2800" dirty="0">
                <a:solidFill>
                  <a:schemeClr val="tx1">
                    <a:lumMod val="65000"/>
                    <a:lumOff val="35000"/>
                  </a:schemeClr>
                </a:solidFill>
              </a:rPr>
              <a:t>(inter alia invoking the idea of constitutional 	identity and ‘unity in diversity’), </a:t>
            </a:r>
            <a:br>
              <a:rPr lang="en-GB" sz="2800" dirty="0">
                <a:solidFill>
                  <a:schemeClr val="tx1">
                    <a:lumMod val="65000"/>
                    <a:lumOff val="35000"/>
                  </a:schemeClr>
                </a:solidFill>
              </a:rPr>
            </a:br>
            <a:r>
              <a:rPr lang="en-GB" sz="2800" dirty="0">
                <a:solidFill>
                  <a:schemeClr val="tx1">
                    <a:lumMod val="65000"/>
                    <a:lumOff val="35000"/>
                  </a:schemeClr>
                </a:solidFill>
              </a:rPr>
              <a:t>	2. They criticize the </a:t>
            </a:r>
            <a:r>
              <a:rPr lang="en-GB" sz="2800" i="1" dirty="0">
                <a:solidFill>
                  <a:schemeClr val="tx1">
                    <a:lumMod val="65000"/>
                    <a:lumOff val="35000"/>
                  </a:schemeClr>
                </a:solidFill>
              </a:rPr>
              <a:t>incomplete and biased knowledge </a:t>
            </a:r>
            <a:r>
              <a:rPr lang="en-GB" sz="2800" dirty="0">
                <a:solidFill>
                  <a:schemeClr val="tx1">
                    <a:lumMod val="65000"/>
                    <a:lumOff val="35000"/>
                  </a:schemeClr>
                </a:solidFill>
              </a:rPr>
              <a:t>of 	foreign, international actors regarding domestic matters</a:t>
            </a:r>
            <a:br>
              <a:rPr lang="en-GB" sz="2800" dirty="0">
                <a:solidFill>
                  <a:schemeClr val="tx1">
                    <a:lumMod val="65000"/>
                    <a:lumOff val="35000"/>
                  </a:schemeClr>
                </a:solidFill>
              </a:rPr>
            </a:br>
            <a:r>
              <a:rPr lang="en-GB" sz="2800" dirty="0">
                <a:solidFill>
                  <a:schemeClr val="tx1">
                    <a:lumMod val="65000"/>
                    <a:lumOff val="35000"/>
                  </a:schemeClr>
                </a:solidFill>
              </a:rPr>
              <a:t>	3. According to populists, </a:t>
            </a:r>
            <a:r>
              <a:rPr lang="en-GB" sz="2800" i="1" dirty="0">
                <a:solidFill>
                  <a:schemeClr val="tx1">
                    <a:lumMod val="65000"/>
                    <a:lumOff val="35000"/>
                  </a:schemeClr>
                </a:solidFill>
              </a:rPr>
              <a:t>double standards </a:t>
            </a:r>
            <a:r>
              <a:rPr lang="en-GB" sz="2800" dirty="0">
                <a:solidFill>
                  <a:schemeClr val="tx1">
                    <a:lumMod val="65000"/>
                    <a:lumOff val="35000"/>
                  </a:schemeClr>
                </a:solidFill>
              </a:rPr>
              <a:t>are applied;</a:t>
            </a:r>
            <a:br>
              <a:rPr lang="en-GB" sz="2800" dirty="0">
                <a:solidFill>
                  <a:schemeClr val="tx1">
                    <a:lumMod val="65000"/>
                    <a:lumOff val="35000"/>
                  </a:schemeClr>
                </a:solidFill>
              </a:rPr>
            </a:br>
            <a:r>
              <a:rPr lang="en-GB" sz="2800" dirty="0">
                <a:solidFill>
                  <a:schemeClr val="tx1">
                    <a:lumMod val="65000"/>
                    <a:lumOff val="35000"/>
                  </a:schemeClr>
                </a:solidFill>
              </a:rPr>
              <a:t>	4. Populists question the </a:t>
            </a:r>
            <a:r>
              <a:rPr lang="en-GB" sz="2800" i="1" dirty="0">
                <a:solidFill>
                  <a:schemeClr val="tx1">
                    <a:lumMod val="65000"/>
                    <a:lumOff val="35000"/>
                  </a:schemeClr>
                </a:solidFill>
              </a:rPr>
              <a:t>universal validity </a:t>
            </a:r>
            <a:r>
              <a:rPr lang="en-GB" sz="2800" dirty="0">
                <a:solidFill>
                  <a:schemeClr val="tx1">
                    <a:lumMod val="65000"/>
                    <a:lumOff val="35000"/>
                  </a:schemeClr>
                </a:solidFill>
              </a:rPr>
              <a:t>of the liberal idea of 	the rule of law. </a:t>
            </a:r>
            <a:br>
              <a:rPr lang="en-GB" sz="2800" dirty="0">
                <a:solidFill>
                  <a:schemeClr val="tx1">
                    <a:lumMod val="65000"/>
                    <a:lumOff val="35000"/>
                  </a:schemeClr>
                </a:solidFill>
              </a:rPr>
            </a:br>
            <a:br>
              <a:rPr lang="en-GB" sz="2800" dirty="0">
                <a:solidFill>
                  <a:srgbClr val="C00000"/>
                </a:solidFill>
              </a:rPr>
            </a:br>
            <a:r>
              <a:rPr lang="en-US" sz="2800" dirty="0">
                <a:solidFill>
                  <a:schemeClr val="tx1">
                    <a:lumMod val="65000"/>
                    <a:lumOff val="35000"/>
                  </a:schemeClr>
                </a:solidFill>
              </a:rPr>
              <a:t>;</a:t>
            </a:r>
            <a:br>
              <a:rPr lang="en-US"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br>
              <a:rPr lang="en-US" sz="2800" dirty="0">
                <a:solidFill>
                  <a:schemeClr val="tx1">
                    <a:lumMod val="65000"/>
                    <a:lumOff val="35000"/>
                  </a:schemeClr>
                </a:solidFill>
              </a:rPr>
            </a:br>
            <a:br>
              <a:rPr lang="en-US" sz="4000" dirty="0">
                <a:solidFill>
                  <a:schemeClr val="bg1">
                    <a:lumMod val="50000"/>
                  </a:schemeClr>
                </a:solidFill>
              </a:rPr>
            </a:br>
            <a:r>
              <a:rPr lang="en-US" sz="4000" dirty="0">
                <a:solidFill>
                  <a:schemeClr val="bg1">
                    <a:lumMod val="50000"/>
                  </a:schemeClr>
                </a:solidFill>
              </a:rPr>
              <a:t>	</a:t>
            </a:r>
            <a:br>
              <a:rPr lang="en-US" sz="3600" dirty="0">
                <a:solidFill>
                  <a:schemeClr val="bg1">
                    <a:lumMod val="50000"/>
                  </a:schemeClr>
                </a:solidFill>
              </a:rPr>
            </a:br>
            <a:br>
              <a:rPr lang="en-US" sz="3600" dirty="0">
                <a:solidFill>
                  <a:schemeClr val="bg1">
                    <a:lumMod val="50000"/>
                  </a:schemeClr>
                </a:solidFill>
              </a:rPr>
            </a:br>
            <a:r>
              <a:rPr lang="en-US" sz="3600" dirty="0">
                <a:solidFill>
                  <a:schemeClr val="bg1">
                    <a:lumMod val="50000"/>
                  </a:schemeClr>
                </a:solidFill>
              </a:rPr>
              <a:t>	</a:t>
            </a:r>
            <a:br>
              <a:rPr lang="en-US" sz="4000" dirty="0">
                <a:solidFill>
                  <a:schemeClr val="bg1">
                    <a:lumMod val="50000"/>
                  </a:schemeClr>
                </a:solidFill>
              </a:rPr>
            </a:br>
            <a:br>
              <a:rPr lang="en-GB" dirty="0"/>
            </a:br>
            <a:endParaRPr lang="it-IT" sz="31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172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pic>
        <p:nvPicPr>
          <p:cNvPr id="89114" name="Picture 26" descr="the flags of Poland and the EU">
            <a:extLst>
              <a:ext uri="{FF2B5EF4-FFF2-40B4-BE49-F238E27FC236}">
                <a16:creationId xmlns:a16="http://schemas.microsoft.com/office/drawing/2014/main" id="{28C188F2-C213-47E3-BBAE-42DB0C824A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125" y="4681182"/>
            <a:ext cx="2756160" cy="15513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021B962-47F9-4C20-ACB6-B729C5A77A62}"/>
              </a:ext>
            </a:extLst>
          </p:cNvPr>
          <p:cNvSpPr/>
          <p:nvPr/>
        </p:nvSpPr>
        <p:spPr>
          <a:xfrm>
            <a:off x="552208" y="402847"/>
            <a:ext cx="4791120" cy="584775"/>
          </a:xfrm>
          <a:prstGeom prst="rect">
            <a:avLst/>
          </a:prstGeom>
        </p:spPr>
        <p:txBody>
          <a:bodyPr wrap="none">
            <a:spAutoFit/>
          </a:bodyPr>
          <a:lstStyle/>
          <a:p>
            <a:r>
              <a:rPr lang="en-US" sz="3200" b="1" dirty="0">
                <a:solidFill>
                  <a:schemeClr val="bg1">
                    <a:lumMod val="50000"/>
                  </a:schemeClr>
                </a:solidFill>
              </a:rPr>
              <a:t>Populist constitutionalism</a:t>
            </a:r>
            <a:endParaRPr lang="en-US" sz="3200" b="1" dirty="0"/>
          </a:p>
        </p:txBody>
      </p:sp>
    </p:spTree>
    <p:extLst>
      <p:ext uri="{BB962C8B-B14F-4D97-AF65-F5344CB8AC3E}">
        <p14:creationId xmlns:p14="http://schemas.microsoft.com/office/powerpoint/2010/main" val="108532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78138" y="536575"/>
            <a:ext cx="8065479" cy="6010275"/>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1. Challenges to </a:t>
            </a:r>
            <a:r>
              <a:rPr lang="it-IT" sz="3600" b="1" dirty="0" err="1">
                <a:solidFill>
                  <a:schemeClr val="bg1">
                    <a:lumMod val="50000"/>
                  </a:schemeClr>
                </a:solidFill>
              </a:rPr>
              <a:t>constitutional</a:t>
            </a:r>
            <a:r>
              <a:rPr lang="it-IT" sz="3600" b="1" dirty="0">
                <a:solidFill>
                  <a:schemeClr val="bg1">
                    <a:lumMod val="50000"/>
                  </a:schemeClr>
                </a:solidFill>
              </a:rPr>
              <a:t> democracy</a:t>
            </a:r>
            <a:br>
              <a:rPr lang="en-GB" sz="2400" dirty="0">
                <a:solidFill>
                  <a:schemeClr val="bg1">
                    <a:lumMod val="50000"/>
                  </a:schemeClr>
                </a:solidFill>
              </a:rPr>
            </a:br>
            <a:br>
              <a:rPr lang="en-GB" sz="2400" dirty="0">
                <a:solidFill>
                  <a:schemeClr val="bg1">
                    <a:lumMod val="50000"/>
                  </a:schemeClr>
                </a:solidFill>
              </a:rPr>
            </a:br>
            <a:r>
              <a:rPr lang="en-GB" sz="3600" dirty="0">
                <a:solidFill>
                  <a:schemeClr val="bg1">
                    <a:lumMod val="50000"/>
                  </a:schemeClr>
                </a:solidFill>
              </a:rPr>
              <a:t>- Complex changes affect </a:t>
            </a:r>
            <a:r>
              <a:rPr lang="en-GB" sz="3600" i="1" dirty="0">
                <a:solidFill>
                  <a:schemeClr val="bg1">
                    <a:lumMod val="50000"/>
                  </a:schemeClr>
                </a:solidFill>
              </a:rPr>
              <a:t>national</a:t>
            </a:r>
            <a:r>
              <a:rPr lang="en-GB" sz="3600" dirty="0">
                <a:solidFill>
                  <a:schemeClr val="bg1">
                    <a:lumMod val="50000"/>
                  </a:schemeClr>
                </a:solidFill>
              </a:rPr>
              <a:t> or </a:t>
            </a:r>
            <a:r>
              <a:rPr lang="en-GB" sz="3600" i="1" dirty="0">
                <a:solidFill>
                  <a:schemeClr val="bg1">
                    <a:lumMod val="50000"/>
                  </a:schemeClr>
                </a:solidFill>
              </a:rPr>
              <a:t>domestic</a:t>
            </a:r>
            <a:r>
              <a:rPr lang="en-GB" sz="3600" dirty="0">
                <a:solidFill>
                  <a:schemeClr val="bg1">
                    <a:lumMod val="50000"/>
                  </a:schemeClr>
                </a:solidFill>
              </a:rPr>
              <a:t> constitutions</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 Constitutionalists currently experience a ‘</a:t>
            </a:r>
            <a:r>
              <a:rPr lang="en-GB" sz="3600" dirty="0">
                <a:solidFill>
                  <a:srgbClr val="C00000"/>
                </a:solidFill>
              </a:rPr>
              <a:t>situation of </a:t>
            </a:r>
            <a:r>
              <a:rPr lang="en-GB" sz="3600" dirty="0" err="1">
                <a:solidFill>
                  <a:srgbClr val="C00000"/>
                </a:solidFill>
              </a:rPr>
              <a:t>inquietude</a:t>
            </a:r>
            <a:r>
              <a:rPr lang="en-GB" sz="3600" dirty="0">
                <a:solidFill>
                  <a:srgbClr val="C00000"/>
                </a:solidFill>
              </a:rPr>
              <a:t>, determined by an insecurity with regard to their self-identity, and by the perception of an ever larger gap that separates traditional knowledge - necessary to interpret and hence represent the world - from the reality of the represented</a:t>
            </a:r>
            <a:r>
              <a:rPr lang="en-GB" sz="3600" dirty="0">
                <a:solidFill>
                  <a:schemeClr val="bg1">
                    <a:lumMod val="50000"/>
                  </a:schemeClr>
                </a:solidFill>
              </a:rPr>
              <a:t>’ (</a:t>
            </a:r>
            <a:r>
              <a:rPr lang="en-GB" sz="3600" dirty="0" err="1">
                <a:solidFill>
                  <a:schemeClr val="bg1">
                    <a:lumMod val="50000"/>
                  </a:schemeClr>
                </a:solidFill>
              </a:rPr>
              <a:t>Azzariti</a:t>
            </a:r>
            <a:r>
              <a:rPr lang="en-GB" sz="3600" dirty="0">
                <a:solidFill>
                  <a:schemeClr val="bg1">
                    <a:lumMod val="50000"/>
                  </a:schemeClr>
                </a:solidFill>
              </a:rPr>
              <a:t> 2013)</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634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6291" name="Picture 115" descr="Image result for constitutional acceleration blokker">
            <a:extLst>
              <a:ext uri="{FF2B5EF4-FFF2-40B4-BE49-F238E27FC236}">
                <a16:creationId xmlns:a16="http://schemas.microsoft.com/office/drawing/2014/main" id="{9AF84292-87D1-4B52-8D0F-468A2F97C4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5" y="2309266"/>
            <a:ext cx="2137758" cy="321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26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8462523" cy="6010275"/>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1. Challenges to </a:t>
            </a:r>
            <a:r>
              <a:rPr lang="it-IT" sz="3600" b="1" dirty="0" err="1">
                <a:solidFill>
                  <a:schemeClr val="bg1">
                    <a:lumMod val="50000"/>
                  </a:schemeClr>
                </a:solidFill>
              </a:rPr>
              <a:t>constitutional</a:t>
            </a:r>
            <a:r>
              <a:rPr lang="it-IT" sz="3600" b="1" dirty="0">
                <a:solidFill>
                  <a:schemeClr val="bg1">
                    <a:lumMod val="50000"/>
                  </a:schemeClr>
                </a:solidFill>
              </a:rPr>
              <a:t> democracy</a:t>
            </a:r>
            <a:br>
              <a:rPr lang="en-GB" sz="2400" dirty="0">
                <a:solidFill>
                  <a:schemeClr val="bg1">
                    <a:lumMod val="50000"/>
                  </a:schemeClr>
                </a:solidFill>
              </a:rPr>
            </a:br>
            <a:r>
              <a:rPr lang="en-GB" sz="3600" dirty="0">
                <a:solidFill>
                  <a:schemeClr val="bg1">
                    <a:lumMod val="50000"/>
                  </a:schemeClr>
                </a:solidFill>
              </a:rPr>
              <a:t>- A set of challenges informs what appears as a general tendency in domestic contexts towards ‘constitutional acceleration’;</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	</a:t>
            </a:r>
            <a:r>
              <a:rPr lang="en-GB" sz="3600" b="1" i="1" dirty="0">
                <a:solidFill>
                  <a:srgbClr val="C00000"/>
                </a:solidFill>
              </a:rPr>
              <a:t>constitutional acceleration</a:t>
            </a:r>
            <a:r>
              <a:rPr lang="en-GB" sz="3600" dirty="0">
                <a:solidFill>
                  <a:schemeClr val="bg1">
                    <a:lumMod val="50000"/>
                  </a:schemeClr>
                </a:solidFill>
              </a:rPr>
              <a:t>: the increased 	propensity of different actors to engage in 	(formal) reform of the constitutional order </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	(Palermo 2007)</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145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31981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9779000" cy="6010275"/>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1. Challenges to </a:t>
            </a:r>
            <a:r>
              <a:rPr lang="it-IT" sz="3600" b="1" dirty="0" err="1">
                <a:solidFill>
                  <a:schemeClr val="bg1">
                    <a:lumMod val="50000"/>
                  </a:schemeClr>
                </a:solidFill>
              </a:rPr>
              <a:t>constitutional</a:t>
            </a:r>
            <a:r>
              <a:rPr lang="it-IT" sz="3600" b="1" dirty="0">
                <a:solidFill>
                  <a:schemeClr val="bg1">
                    <a:lumMod val="50000"/>
                  </a:schemeClr>
                </a:solidFill>
              </a:rPr>
              <a:t> democracy</a:t>
            </a:r>
            <a:br>
              <a:rPr lang="it-IT" sz="3600" b="1" dirty="0">
                <a:solidFill>
                  <a:schemeClr val="bg1">
                    <a:lumMod val="50000"/>
                  </a:schemeClr>
                </a:solidFill>
              </a:rPr>
            </a:br>
            <a:r>
              <a:rPr lang="it-IT" sz="1100" b="1" dirty="0">
                <a:solidFill>
                  <a:schemeClr val="bg1">
                    <a:lumMod val="50000"/>
                  </a:schemeClr>
                </a:solidFill>
              </a:rPr>
              <a:t> </a:t>
            </a:r>
            <a:br>
              <a:rPr lang="en-GB" sz="2400" dirty="0">
                <a:solidFill>
                  <a:schemeClr val="bg1">
                    <a:lumMod val="50000"/>
                  </a:schemeClr>
                </a:solidFill>
              </a:rPr>
            </a:br>
            <a:r>
              <a:rPr lang="en-GB" sz="3600" dirty="0">
                <a:solidFill>
                  <a:schemeClr val="bg1">
                    <a:lumMod val="50000"/>
                  </a:schemeClr>
                </a:solidFill>
              </a:rPr>
              <a:t>Key reasons/motivations for change include:</a:t>
            </a:r>
            <a:br>
              <a:rPr lang="en-GB" sz="3600" dirty="0">
                <a:solidFill>
                  <a:schemeClr val="bg1">
                    <a:lumMod val="50000"/>
                  </a:schemeClr>
                </a:solidFill>
              </a:rPr>
            </a:br>
            <a:r>
              <a:rPr lang="en-GB" sz="3100" dirty="0">
                <a:solidFill>
                  <a:schemeClr val="bg1">
                    <a:lumMod val="50000"/>
                  </a:schemeClr>
                </a:solidFill>
              </a:rPr>
              <a:t>1. </a:t>
            </a:r>
            <a:r>
              <a:rPr lang="en-GB" sz="3100" b="1" i="1" dirty="0">
                <a:solidFill>
                  <a:schemeClr val="bg1">
                    <a:lumMod val="50000"/>
                  </a:schemeClr>
                </a:solidFill>
              </a:rPr>
              <a:t>economic reasons</a:t>
            </a:r>
            <a:r>
              <a:rPr lang="en-GB" sz="3100" dirty="0">
                <a:solidFill>
                  <a:schemeClr val="bg1">
                    <a:lumMod val="50000"/>
                  </a:schemeClr>
                </a:solidFill>
              </a:rPr>
              <a:t>, related to the recent economic crisis; </a:t>
            </a:r>
            <a:br>
              <a:rPr lang="en-GB" sz="3100" dirty="0">
                <a:solidFill>
                  <a:schemeClr val="bg1">
                    <a:lumMod val="50000"/>
                  </a:schemeClr>
                </a:solidFill>
              </a:rPr>
            </a:br>
            <a:r>
              <a:rPr lang="en-GB" sz="3100" dirty="0">
                <a:solidFill>
                  <a:schemeClr val="bg1">
                    <a:lumMod val="50000"/>
                  </a:schemeClr>
                </a:solidFill>
              </a:rPr>
              <a:t>2. </a:t>
            </a:r>
            <a:r>
              <a:rPr lang="en-GB" sz="3100" b="1" i="1" dirty="0">
                <a:solidFill>
                  <a:schemeClr val="bg1">
                    <a:lumMod val="50000"/>
                  </a:schemeClr>
                </a:solidFill>
              </a:rPr>
              <a:t>reasons of modernization</a:t>
            </a:r>
            <a:r>
              <a:rPr lang="en-GB" sz="3100" dirty="0">
                <a:solidFill>
                  <a:schemeClr val="bg1">
                    <a:lumMod val="50000"/>
                  </a:schemeClr>
                </a:solidFill>
              </a:rPr>
              <a:t>, obsoleteness; </a:t>
            </a:r>
            <a:br>
              <a:rPr lang="en-GB" sz="3100" dirty="0">
                <a:solidFill>
                  <a:schemeClr val="bg1">
                    <a:lumMod val="50000"/>
                  </a:schemeClr>
                </a:solidFill>
              </a:rPr>
            </a:br>
            <a:r>
              <a:rPr lang="en-GB" sz="3100" dirty="0">
                <a:solidFill>
                  <a:schemeClr val="bg1">
                    <a:lumMod val="50000"/>
                  </a:schemeClr>
                </a:solidFill>
              </a:rPr>
              <a:t>3. </a:t>
            </a:r>
            <a:r>
              <a:rPr lang="en-GB" sz="3100" b="1" i="1" dirty="0">
                <a:solidFill>
                  <a:schemeClr val="bg1">
                    <a:lumMod val="50000"/>
                  </a:schemeClr>
                </a:solidFill>
              </a:rPr>
              <a:t>reasons of redefinition of political units</a:t>
            </a:r>
            <a:r>
              <a:rPr lang="en-GB" sz="3100" dirty="0">
                <a:solidFill>
                  <a:schemeClr val="bg1">
                    <a:lumMod val="50000"/>
                  </a:schemeClr>
                </a:solidFill>
              </a:rPr>
              <a:t>, in particular due to calls for extensive autonomy of distinctive regions; </a:t>
            </a:r>
            <a:br>
              <a:rPr lang="en-GB" sz="3100" dirty="0">
                <a:solidFill>
                  <a:schemeClr val="bg1">
                    <a:lumMod val="50000"/>
                  </a:schemeClr>
                </a:solidFill>
              </a:rPr>
            </a:br>
            <a:r>
              <a:rPr lang="en-GB" sz="3100" dirty="0">
                <a:solidFill>
                  <a:schemeClr val="bg1">
                    <a:lumMod val="50000"/>
                  </a:schemeClr>
                </a:solidFill>
              </a:rPr>
              <a:t>4. </a:t>
            </a:r>
            <a:r>
              <a:rPr lang="en-GB" sz="3100" b="1" i="1" dirty="0">
                <a:solidFill>
                  <a:schemeClr val="bg1">
                    <a:lumMod val="50000"/>
                  </a:schemeClr>
                </a:solidFill>
              </a:rPr>
              <a:t>reasons of identity and national self-rule</a:t>
            </a:r>
            <a:r>
              <a:rPr lang="en-GB" sz="3100" i="1" dirty="0">
                <a:solidFill>
                  <a:schemeClr val="bg1">
                    <a:lumMod val="50000"/>
                  </a:schemeClr>
                </a:solidFill>
              </a:rPr>
              <a:t>;</a:t>
            </a:r>
            <a:br>
              <a:rPr lang="en-GB" sz="3100" dirty="0">
                <a:solidFill>
                  <a:schemeClr val="bg1">
                    <a:lumMod val="50000"/>
                  </a:schemeClr>
                </a:solidFill>
              </a:rPr>
            </a:br>
            <a:r>
              <a:rPr lang="en-GB" sz="3100" dirty="0">
                <a:solidFill>
                  <a:schemeClr val="bg1">
                    <a:lumMod val="50000"/>
                  </a:schemeClr>
                </a:solidFill>
              </a:rPr>
              <a:t>5. </a:t>
            </a:r>
            <a:r>
              <a:rPr lang="en-GB" sz="3100" b="1" i="1" dirty="0">
                <a:solidFill>
                  <a:schemeClr val="bg1">
                    <a:lumMod val="50000"/>
                  </a:schemeClr>
                </a:solidFill>
              </a:rPr>
              <a:t>reasons of participation and popular sovereignty</a:t>
            </a:r>
            <a:r>
              <a:rPr lang="en-GB" sz="3100" dirty="0">
                <a:solidFill>
                  <a:schemeClr val="bg1">
                    <a:lumMod val="50000"/>
                  </a:schemeClr>
                </a:solidFill>
              </a:rPr>
              <a:t>, calls for more robust participation;</a:t>
            </a:r>
            <a:br>
              <a:rPr lang="en-GB" sz="3100" dirty="0">
                <a:solidFill>
                  <a:schemeClr val="bg1">
                    <a:lumMod val="50000"/>
                  </a:schemeClr>
                </a:solidFill>
              </a:rPr>
            </a:br>
            <a:r>
              <a:rPr lang="en-GB" sz="3100" dirty="0">
                <a:solidFill>
                  <a:schemeClr val="bg1">
                    <a:lumMod val="50000"/>
                  </a:schemeClr>
                </a:solidFill>
              </a:rPr>
              <a:t>6. </a:t>
            </a:r>
            <a:r>
              <a:rPr lang="en-GB" sz="3100" b="1" i="1" dirty="0">
                <a:solidFill>
                  <a:schemeClr val="bg1">
                    <a:lumMod val="50000"/>
                  </a:schemeClr>
                </a:solidFill>
              </a:rPr>
              <a:t>reasons of post-sovereignty</a:t>
            </a:r>
            <a:r>
              <a:rPr lang="en-GB" sz="3100" dirty="0">
                <a:solidFill>
                  <a:schemeClr val="bg1">
                    <a:lumMod val="50000"/>
                  </a:schemeClr>
                </a:solidFill>
              </a:rPr>
              <a:t>, adaptation of constitutions to realities of shared sovereignty;</a:t>
            </a:r>
            <a:br>
              <a:rPr lang="en-GB" sz="3100" dirty="0">
                <a:solidFill>
                  <a:schemeClr val="bg1">
                    <a:lumMod val="50000"/>
                  </a:schemeClr>
                </a:solidFill>
              </a:rPr>
            </a:br>
            <a:r>
              <a:rPr lang="en-GB" sz="3100" dirty="0">
                <a:solidFill>
                  <a:schemeClr val="bg1">
                    <a:lumMod val="50000"/>
                  </a:schemeClr>
                </a:solidFill>
              </a:rPr>
              <a:t>7. </a:t>
            </a:r>
            <a:r>
              <a:rPr lang="en-GB" sz="3100" b="1" i="1" dirty="0">
                <a:solidFill>
                  <a:srgbClr val="C00000"/>
                </a:solidFill>
              </a:rPr>
              <a:t>reasons of contestation </a:t>
            </a:r>
            <a:r>
              <a:rPr lang="en-GB" sz="3100" dirty="0">
                <a:solidFill>
                  <a:schemeClr val="bg1">
                    <a:lumMod val="50000"/>
                  </a:schemeClr>
                </a:solidFill>
              </a:rPr>
              <a:t>of </a:t>
            </a:r>
            <a:r>
              <a:rPr lang="en-GB" sz="3100" b="1" i="1" dirty="0">
                <a:solidFill>
                  <a:srgbClr val="C00000"/>
                </a:solidFill>
              </a:rPr>
              <a:t>liberal constitutional democracy</a:t>
            </a:r>
            <a:r>
              <a:rPr lang="en-GB" sz="3100" dirty="0">
                <a:solidFill>
                  <a:schemeClr val="bg1">
                    <a:lumMod val="50000"/>
                  </a:schemeClr>
                </a:solidFill>
              </a:rPr>
              <a:t>.</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2611657"/>
              </p:ext>
            </p:extLst>
          </p:nvPr>
        </p:nvGraphicFramePr>
        <p:xfrm>
          <a:off x="11842934" y="5785944"/>
          <a:ext cx="349066" cy="537025"/>
        </p:xfrm>
        <a:graphic>
          <a:graphicData uri="http://schemas.openxmlformats.org/presentationml/2006/ole">
            <mc:AlternateContent xmlns:mc="http://schemas.openxmlformats.org/markup-compatibility/2006">
              <mc:Choice xmlns:v="urn:schemas-microsoft-com:vml" Requires="v">
                <p:oleObj spid="_x0000_s31247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842934" y="5785944"/>
                        <a:ext cx="349066" cy="537025"/>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1416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9450346" cy="6010275"/>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chemeClr val="bg1">
                    <a:lumMod val="50000"/>
                  </a:schemeClr>
                </a:solidFill>
              </a:rPr>
              <a:t>2. </a:t>
            </a:r>
            <a:r>
              <a:rPr lang="en-GB" sz="3600" b="1" i="1" dirty="0">
                <a:solidFill>
                  <a:schemeClr val="bg1">
                    <a:lumMod val="50000"/>
                  </a:schemeClr>
                </a:solidFill>
              </a:rPr>
              <a:t>Backcloth</a:t>
            </a:r>
            <a:r>
              <a:rPr lang="en-GB" sz="3600" b="1" dirty="0">
                <a:solidFill>
                  <a:schemeClr val="bg1">
                    <a:lumMod val="50000"/>
                  </a:schemeClr>
                </a:solidFill>
              </a:rPr>
              <a:t>: Constitutional order of the EU</a:t>
            </a:r>
            <a:br>
              <a:rPr lang="en-GB" sz="3600" b="1" dirty="0">
                <a:solidFill>
                  <a:schemeClr val="bg1">
                    <a:lumMod val="50000"/>
                  </a:schemeClr>
                </a:solidFill>
              </a:rPr>
            </a:br>
            <a:r>
              <a:rPr lang="en-GB" sz="2900" dirty="0">
                <a:solidFill>
                  <a:schemeClr val="bg1">
                    <a:lumMod val="50000"/>
                  </a:schemeClr>
                </a:solidFill>
              </a:rPr>
              <a:t>- The current ‘backlash’ against legal constitutionalism (independent courts) and the rule-of-law in some countries (notably, Poland, Hungary, Romania, Czech Republic?), but to different extents elsewhere too) needs to be understood against the backcloth of the European constitutional order:</a:t>
            </a:r>
            <a:br>
              <a:rPr lang="en-GB" sz="2900" dirty="0">
                <a:solidFill>
                  <a:schemeClr val="bg1">
                    <a:lumMod val="50000"/>
                  </a:schemeClr>
                </a:solidFill>
              </a:rPr>
            </a:br>
            <a:r>
              <a:rPr lang="en-GB" sz="2900" dirty="0">
                <a:solidFill>
                  <a:schemeClr val="bg1">
                    <a:lumMod val="50000"/>
                  </a:schemeClr>
                </a:solidFill>
              </a:rPr>
              <a:t>	</a:t>
            </a:r>
            <a:br>
              <a:rPr lang="en-GB" sz="2900" dirty="0">
                <a:solidFill>
                  <a:srgbClr val="C00000"/>
                </a:solidFill>
              </a:rPr>
            </a:br>
            <a:r>
              <a:rPr lang="en-GB" sz="2900" dirty="0">
                <a:solidFill>
                  <a:srgbClr val="C00000"/>
                </a:solidFill>
              </a:rPr>
              <a:t>	a. </a:t>
            </a:r>
            <a:r>
              <a:rPr lang="en-GB" sz="2900" dirty="0" err="1">
                <a:solidFill>
                  <a:srgbClr val="C00000"/>
                </a:solidFill>
              </a:rPr>
              <a:t>Constitutionalization</a:t>
            </a:r>
            <a:r>
              <a:rPr lang="en-GB" sz="2900" dirty="0">
                <a:solidFill>
                  <a:srgbClr val="C00000"/>
                </a:solidFill>
              </a:rPr>
              <a:t> of the EU itself;</a:t>
            </a:r>
            <a:br>
              <a:rPr lang="en-GB" sz="2900" dirty="0">
                <a:solidFill>
                  <a:srgbClr val="C00000"/>
                </a:solidFill>
              </a:rPr>
            </a:br>
            <a:br>
              <a:rPr lang="en-GB" sz="2900" dirty="0">
                <a:solidFill>
                  <a:srgbClr val="C00000"/>
                </a:solidFill>
              </a:rPr>
            </a:br>
            <a:r>
              <a:rPr lang="en-GB" sz="2900" dirty="0">
                <a:solidFill>
                  <a:srgbClr val="C00000"/>
                </a:solidFill>
              </a:rPr>
              <a:t>	b. </a:t>
            </a:r>
            <a:r>
              <a:rPr lang="en-GB" sz="2900" dirty="0" err="1">
                <a:solidFill>
                  <a:srgbClr val="C00000"/>
                </a:solidFill>
              </a:rPr>
              <a:t>Constitutionalization</a:t>
            </a:r>
            <a:r>
              <a:rPr lang="en-GB" sz="2900" dirty="0">
                <a:solidFill>
                  <a:srgbClr val="C00000"/>
                </a:solidFill>
              </a:rPr>
              <a:t> in member-states </a:t>
            </a:r>
            <a:br>
              <a:rPr lang="en-GB" sz="29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331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4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9450346" cy="6010275"/>
          </a:xfrm>
        </p:spPr>
        <p:txBody>
          <a:bodyPr anchor="t" anchorCtr="0">
            <a:normAutofit fontScale="90000"/>
          </a:bodyPr>
          <a:lstStyle/>
          <a:p>
            <a:br>
              <a:rPr lang="it-IT" sz="4400" b="1" dirty="0"/>
            </a:br>
            <a:br>
              <a:rPr lang="it-IT" sz="3600" b="1" dirty="0">
                <a:solidFill>
                  <a:schemeClr val="bg1">
                    <a:lumMod val="50000"/>
                  </a:schemeClr>
                </a:solidFill>
              </a:rPr>
            </a:br>
            <a:r>
              <a:rPr lang="en-GB" sz="3600" b="1" dirty="0">
                <a:solidFill>
                  <a:schemeClr val="bg1">
                    <a:lumMod val="50000"/>
                  </a:schemeClr>
                </a:solidFill>
              </a:rPr>
              <a:t>2. </a:t>
            </a:r>
            <a:r>
              <a:rPr lang="en-GB" sz="3600" b="1" i="1" dirty="0">
                <a:solidFill>
                  <a:schemeClr val="bg1">
                    <a:lumMod val="50000"/>
                  </a:schemeClr>
                </a:solidFill>
              </a:rPr>
              <a:t>Backcloth</a:t>
            </a:r>
            <a:r>
              <a:rPr lang="en-GB" sz="3600" b="1" dirty="0">
                <a:solidFill>
                  <a:schemeClr val="bg1">
                    <a:lumMod val="50000"/>
                  </a:schemeClr>
                </a:solidFill>
              </a:rPr>
              <a:t>: Constitutional order of the EU </a:t>
            </a:r>
            <a:br>
              <a:rPr lang="en-GB" sz="3600" b="1" dirty="0">
                <a:solidFill>
                  <a:schemeClr val="bg1">
                    <a:lumMod val="50000"/>
                  </a:schemeClr>
                </a:solidFill>
              </a:rPr>
            </a:br>
            <a:r>
              <a:rPr lang="en-GB" sz="3200" dirty="0">
                <a:solidFill>
                  <a:schemeClr val="bg1">
                    <a:lumMod val="50000"/>
                  </a:schemeClr>
                </a:solidFill>
              </a:rPr>
              <a:t>- European legal integration has been portrayed by some scholars as a complex, pluralistic process (cf. </a:t>
            </a:r>
            <a:r>
              <a:rPr lang="en-GB" sz="3200" dirty="0" err="1">
                <a:solidFill>
                  <a:schemeClr val="bg1">
                    <a:lumMod val="50000"/>
                  </a:schemeClr>
                </a:solidFill>
              </a:rPr>
              <a:t>Brunkhorst</a:t>
            </a:r>
            <a:r>
              <a:rPr lang="en-GB" sz="3200" dirty="0">
                <a:solidFill>
                  <a:schemeClr val="bg1">
                    <a:lumMod val="50000"/>
                  </a:schemeClr>
                </a:solidFill>
              </a:rPr>
              <a:t>; </a:t>
            </a:r>
            <a:r>
              <a:rPr lang="en-GB" sz="3200" dirty="0" err="1">
                <a:solidFill>
                  <a:schemeClr val="bg1">
                    <a:lumMod val="50000"/>
                  </a:schemeClr>
                </a:solidFill>
              </a:rPr>
              <a:t>Tuori</a:t>
            </a:r>
            <a:r>
              <a:rPr lang="en-GB" sz="3200" dirty="0">
                <a:solidFill>
                  <a:schemeClr val="bg1">
                    <a:lumMod val="50000"/>
                  </a:schemeClr>
                </a:solidFill>
              </a:rPr>
              <a:t>)</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 Initially, the European ‘integration method’, based on technocracy and ‘managerial problem-solving’, consisted in ‘</a:t>
            </a:r>
            <a:r>
              <a:rPr lang="en-GB" sz="3200" i="1" dirty="0">
                <a:solidFill>
                  <a:srgbClr val="C00000"/>
                </a:solidFill>
              </a:rPr>
              <a:t>functional integration </a:t>
            </a:r>
            <a:r>
              <a:rPr lang="en-GB" sz="3200" dirty="0">
                <a:solidFill>
                  <a:schemeClr val="bg1">
                    <a:lumMod val="50000"/>
                  </a:schemeClr>
                </a:solidFill>
              </a:rPr>
              <a:t>of sectors such as agrarian policies or external trade and environmental protection whose regulation is administered by a small bureaucracy’ (</a:t>
            </a:r>
            <a:r>
              <a:rPr lang="en-GB" sz="3200" dirty="0" err="1">
                <a:solidFill>
                  <a:schemeClr val="bg1">
                    <a:lumMod val="50000"/>
                  </a:schemeClr>
                </a:solidFill>
              </a:rPr>
              <a:t>Möller</a:t>
            </a:r>
            <a:r>
              <a:rPr lang="en-GB" sz="3200" dirty="0">
                <a:solidFill>
                  <a:schemeClr val="bg1">
                    <a:lumMod val="50000"/>
                  </a:schemeClr>
                </a:solidFill>
              </a:rPr>
              <a:t> 2015: 233)</a:t>
            </a: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740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05212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9450346" cy="6010275"/>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chemeClr val="bg1">
                    <a:lumMod val="50000"/>
                  </a:schemeClr>
                </a:solidFill>
              </a:rPr>
              <a:t>2. </a:t>
            </a:r>
            <a:r>
              <a:rPr lang="en-GB" sz="3600" b="1" i="1" dirty="0">
                <a:solidFill>
                  <a:schemeClr val="bg1">
                    <a:lumMod val="50000"/>
                  </a:schemeClr>
                </a:solidFill>
              </a:rPr>
              <a:t>Backcloth</a:t>
            </a:r>
            <a:r>
              <a:rPr lang="en-GB" sz="3600" b="1" dirty="0">
                <a:solidFill>
                  <a:schemeClr val="bg1">
                    <a:lumMod val="50000"/>
                  </a:schemeClr>
                </a:solidFill>
              </a:rPr>
              <a:t>: Constitutional order of the EU</a:t>
            </a:r>
            <a:br>
              <a:rPr lang="en-GB" sz="3600" b="1"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 From the 1960s and 70s onwards, </a:t>
            </a:r>
            <a:r>
              <a:rPr lang="en-GB" sz="3200" i="1" dirty="0">
                <a:solidFill>
                  <a:srgbClr val="C00000"/>
                </a:solidFill>
              </a:rPr>
              <a:t>juridical</a:t>
            </a:r>
            <a:r>
              <a:rPr lang="en-GB" sz="3200" dirty="0">
                <a:solidFill>
                  <a:schemeClr val="bg1">
                    <a:lumMod val="50000"/>
                  </a:schemeClr>
                </a:solidFill>
              </a:rPr>
              <a:t> as well as </a:t>
            </a:r>
            <a:r>
              <a:rPr lang="en-GB" sz="3200" i="1" dirty="0">
                <a:solidFill>
                  <a:srgbClr val="C00000"/>
                </a:solidFill>
              </a:rPr>
              <a:t>political </a:t>
            </a:r>
            <a:r>
              <a:rPr lang="en-GB" sz="3200" i="1" dirty="0" err="1">
                <a:solidFill>
                  <a:srgbClr val="C00000"/>
                </a:solidFill>
              </a:rPr>
              <a:t>constitutionalization</a:t>
            </a:r>
            <a:r>
              <a:rPr lang="en-GB" sz="3200" i="1" dirty="0">
                <a:solidFill>
                  <a:srgbClr val="C00000"/>
                </a:solidFill>
              </a:rPr>
              <a:t> processes</a:t>
            </a:r>
            <a:r>
              <a:rPr lang="en-GB" sz="3200" dirty="0">
                <a:solidFill>
                  <a:schemeClr val="bg1">
                    <a:lumMod val="50000"/>
                  </a:schemeClr>
                </a:solidFill>
              </a:rPr>
              <a:t> became visible, not least as a result of judicial activism by the supranational European Court  (</a:t>
            </a:r>
            <a:r>
              <a:rPr lang="en-GB" sz="3200" dirty="0" err="1">
                <a:solidFill>
                  <a:schemeClr val="bg1">
                    <a:lumMod val="50000"/>
                  </a:schemeClr>
                </a:solidFill>
              </a:rPr>
              <a:t>Brunkhorst</a:t>
            </a:r>
            <a:r>
              <a:rPr lang="en-GB" sz="3200" dirty="0">
                <a:solidFill>
                  <a:schemeClr val="bg1">
                    <a:lumMod val="50000"/>
                  </a:schemeClr>
                </a:solidFill>
              </a:rPr>
              <a:t> 2016: 693-95);</a:t>
            </a: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434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97641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13000" y="536575"/>
            <a:ext cx="9450346" cy="6010275"/>
          </a:xfrm>
        </p:spPr>
        <p:txBody>
          <a:bodyPr anchor="t" anchorCtr="0">
            <a:normAutofit fontScale="90000"/>
          </a:bodyPr>
          <a:lstStyle/>
          <a:p>
            <a:br>
              <a:rPr lang="it-IT" sz="4400" b="1" dirty="0"/>
            </a:br>
            <a:br>
              <a:rPr lang="it-IT" sz="3600" b="1" dirty="0">
                <a:solidFill>
                  <a:schemeClr val="bg1">
                    <a:lumMod val="50000"/>
                  </a:schemeClr>
                </a:solidFill>
              </a:rPr>
            </a:br>
            <a:r>
              <a:rPr lang="en-GB" sz="3600" b="1" dirty="0">
                <a:solidFill>
                  <a:schemeClr val="bg1">
                    <a:lumMod val="50000"/>
                  </a:schemeClr>
                </a:solidFill>
              </a:rPr>
              <a:t>2. </a:t>
            </a:r>
            <a:r>
              <a:rPr lang="en-GB" sz="3600" b="1" i="1" dirty="0">
                <a:solidFill>
                  <a:schemeClr val="bg1">
                    <a:lumMod val="50000"/>
                  </a:schemeClr>
                </a:solidFill>
              </a:rPr>
              <a:t>Backcloth</a:t>
            </a:r>
            <a:r>
              <a:rPr lang="en-GB" sz="3600" b="1" dirty="0">
                <a:solidFill>
                  <a:schemeClr val="bg1">
                    <a:lumMod val="50000"/>
                  </a:schemeClr>
                </a:solidFill>
              </a:rPr>
              <a:t>: Constitutional order of the EU</a:t>
            </a:r>
            <a:br>
              <a:rPr lang="en-GB" sz="3600" b="1" dirty="0">
                <a:solidFill>
                  <a:schemeClr val="bg1">
                    <a:lumMod val="50000"/>
                  </a:schemeClr>
                </a:solidFill>
              </a:rPr>
            </a:br>
            <a:r>
              <a:rPr lang="en-GB" sz="3200" dirty="0">
                <a:solidFill>
                  <a:schemeClr val="bg1">
                    <a:lumMod val="50000"/>
                  </a:schemeClr>
                </a:solidFill>
              </a:rPr>
              <a:t>- The strengthening of the European Convention on Human Rights (ECHR) by the 1990s could be equally understood as part of a pan-European constitutional order.  </a:t>
            </a:r>
            <a:br>
              <a:rPr lang="en-GB" sz="3200" dirty="0">
                <a:solidFill>
                  <a:schemeClr val="bg1">
                    <a:lumMod val="50000"/>
                  </a:schemeClr>
                </a:solidFill>
              </a:rPr>
            </a:br>
            <a:r>
              <a:rPr lang="en-GB" sz="3200" dirty="0">
                <a:solidFill>
                  <a:schemeClr val="bg1">
                    <a:lumMod val="50000"/>
                  </a:schemeClr>
                </a:solidFill>
              </a:rPr>
              <a:t>- The latter is by many observers understood as the most successful human rights system in the world, and the accession of post-communist countries to the ECHR is often understood as a highly significant dimension in their democratizing trajectories.</a:t>
            </a:r>
            <a:br>
              <a:rPr lang="en-GB" sz="3200" dirty="0">
                <a:solidFill>
                  <a:schemeClr val="bg1">
                    <a:lumMod val="50000"/>
                  </a:schemeClr>
                </a:solidFill>
              </a:rPr>
            </a:br>
            <a:r>
              <a:rPr lang="en-GB" sz="3200" dirty="0">
                <a:solidFill>
                  <a:schemeClr val="bg1">
                    <a:lumMod val="50000"/>
                  </a:schemeClr>
                </a:solidFill>
              </a:rPr>
              <a:t>- Equally important is the so-called </a:t>
            </a:r>
            <a:r>
              <a:rPr lang="en-GB" sz="3200" i="1" dirty="0">
                <a:solidFill>
                  <a:schemeClr val="bg1">
                    <a:lumMod val="50000"/>
                  </a:schemeClr>
                </a:solidFill>
              </a:rPr>
              <a:t>Venice Commission or European Commission for Democracy through Law, </a:t>
            </a:r>
            <a:r>
              <a:rPr lang="en-GB" sz="3200" dirty="0">
                <a:solidFill>
                  <a:schemeClr val="bg1">
                    <a:lumMod val="50000"/>
                  </a:schemeClr>
                </a:solidFill>
              </a:rPr>
              <a:t>which</a:t>
            </a:r>
            <a:r>
              <a:rPr lang="en-GB" sz="3200" i="1" dirty="0">
                <a:solidFill>
                  <a:schemeClr val="bg1">
                    <a:lumMod val="50000"/>
                  </a:schemeClr>
                </a:solidFill>
              </a:rPr>
              <a:t> </a:t>
            </a:r>
            <a:r>
              <a:rPr lang="en-GB" sz="3200" dirty="0">
                <a:solidFill>
                  <a:schemeClr val="bg1">
                    <a:lumMod val="50000"/>
                  </a:schemeClr>
                </a:solidFill>
              </a:rPr>
              <a:t>was originally established to assist the post-communist countries in the early 1990s. </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149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892108" cy="584775"/>
          </a:xfrm>
          <a:prstGeom prst="rect">
            <a:avLst/>
          </a:prstGeom>
        </p:spPr>
        <p:txBody>
          <a:bodyPr wrap="none">
            <a:spAutoFit/>
          </a:bodyPr>
          <a:lstStyle/>
          <a:p>
            <a:r>
              <a:rPr lang="en-US" sz="3200" b="1" dirty="0"/>
              <a:t>Constitutional Acceleration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817377499"/>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52688</TotalTime>
  <Words>57</Words>
  <Application>Microsoft Office PowerPoint</Application>
  <PresentationFormat>Widescreen</PresentationFormat>
  <Paragraphs>48</Paragraphs>
  <Slides>23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Calibri</vt:lpstr>
      <vt:lpstr>Calibri Light</vt:lpstr>
      <vt:lpstr>Retrospect</vt:lpstr>
      <vt:lpstr>Image</vt:lpstr>
      <vt:lpstr>PowerPoint Presentation</vt:lpstr>
      <vt:lpstr>  Outline 1. Contemporary challenges to constitutional democracy 2. Backcloth: Constitutional order of the EU 3. Constitutionalization in member states 4. Constitutional crisis in the EU 5. Populist critique of legal constitutionalism   </vt:lpstr>
      <vt:lpstr>  1. Challenges to constitutional democracy  - Complex changes affect national or domestic constitutions  - Constitutionalists currently experience a ‘situation of inquietude, determined by an insecurity with regard to their self-identity, and by the perception of an ever larger gap that separates traditional knowledge - necessary to interpret and hence represent the world - from the reality of the represented’ (Azzariti 2013)</vt:lpstr>
      <vt:lpstr>  1. Challenges to constitutional democracy - A set of challenges informs what appears as a general tendency in domestic contexts towards ‘constitutional acceleration’;   constitutional acceleration: the increased  propensity of different actors to engage in  (formal) reform of the constitutional order    (Palermo 2007)  </vt:lpstr>
      <vt:lpstr>  1. Challenges to constitutional democracy   Key reasons/motivations for change include: 1. economic reasons, related to the recent economic crisis;  2. reasons of modernization, obsoleteness;  3. reasons of redefinition of political units, in particular due to calls for extensive autonomy of distinctive regions;  4. reasons of identity and national self-rule; 5. reasons of participation and popular sovereignty, calls for more robust participation; 6. reasons of post-sovereignty, adaptation of constitutions to realities of shared sovereignty; 7. reasons of contestation of liberal constitutional democracy.  </vt:lpstr>
      <vt:lpstr>  2. Backcloth: Constitutional order of the EU - The current ‘backlash’ against legal constitutionalism (independent courts) and the rule-of-law in some countries (notably, Poland, Hungary, Romania, Czech Republic?), but to different extents elsewhere too) needs to be understood against the backcloth of the European constitutional order:    a. Constitutionalization of the EU itself;   b. Constitutionalization in member-states   </vt:lpstr>
      <vt:lpstr>  2. Backcloth: Constitutional order of the EU  - European legal integration has been portrayed by some scholars as a complex, pluralistic process (cf. Brunkhorst; Tuori)  - Initially, the European ‘integration method’, based on technocracy and ‘managerial problem-solving’, consisted in ‘functional integration of sectors such as agrarian policies or external trade and environmental protection whose regulation is administered by a small bureaucracy’ (Möller 2015: 233) </vt:lpstr>
      <vt:lpstr>  2. Backcloth: Constitutional order of the EU  - From the 1960s and 70s onwards, juridical as well as political constitutionalization processes became visible, not least as a result of judicial activism by the supranational European Court  (Brunkhorst 2016: 693-95); </vt:lpstr>
      <vt:lpstr>  2. Backcloth: Constitutional order of the EU - The strengthening of the European Convention on Human Rights (ECHR) by the 1990s could be equally understood as part of a pan-European constitutional order.   - The latter is by many observers understood as the most successful human rights system in the world, and the accession of post-communist countries to the ECHR is often understood as a highly significant dimension in their democratizing trajectories. - Equally important is the so-called Venice Commission or European Commission for Democracy through Law, which was originally established to assist the post-communist countries in the early 1990s. </vt:lpstr>
      <vt:lpstr>  3. Constitutionalization in member states - The post-1989 ‘return’ to constitutionalism and the rule of law or, at the very least, the rejection of the communist instrumentalization of the law for political purposes, reconnected with a trend of globally emerging, ‘new’ constitutionalism.   </vt:lpstr>
      <vt:lpstr>  3. Constitutionalization in member states - What makes ‘new constitutionalism’ relevant in the post-communist situation includes, among others, the following dimensions:   - the (re-)establishment of sovereign, democratic orders  grounded in the rule of law,   - the idea of constitutional law as a higher law (and thus  particularly entrenched against the influence from  politics), the  idea of fundamental rights, and   - the idea of a guardian of the constitution in the form of a  constitutional court.  </vt:lpstr>
      <vt:lpstr>  3. Constitutionalization in member states - ‘New constitutionalism’ provides one possible way of protecting societies from succumbing to totalitarianism and dictatorship.   - The emphasis is on written constitutions with an entrenched 'catalogue of rights’, and a ‘system of constitutional justice to defend those rights' . The constitutional court plays a primary role in the protection of society in that it is an independent institution, which is not only regarded the ultimate guardian and interpreter of the constitution, but equally so of fundamental rights.  </vt:lpstr>
      <vt:lpstr>  4. Crisis of constitutional democracy - The most striking developments in recent years concern dramatic and rather systematic turns away from the construction of ‘new constitutionalism’ by some New Member States, and deviation from the  principles of the rule of  law, human rights, and  democracy as enshrined in Article 2 (TEU). </vt:lpstr>
      <vt:lpstr>  4. Crisis of constitutional democracy - Among the most significant challenges to EU law are then the profound political, legal, and constitutional changes in countries such as Hungary, Poland, Romania, and Czechia (?).   - Hungary clearly started ‘deviating’ with the adoption of the new Fundamental Law in 2011.  Since 2015, Poland has developed a not dissimilar trajectory, in terms of deviating from the rule of law and democracy, in, first, a political assault of the Polish government on the Constitutional Tribunal and now including the ordinary judiciary. </vt:lpstr>
      <vt:lpstr>  5. Populist constitutional mindset  1. The rise of “populism” and “populist constitutionalism (in both East and West): a radically different “mindset” towards the law and constitutionalism  2. Dual populist critique:   1. On the European constitutional constellation:  as undermining national sovereignty, undermining  democracy;  2. On ‘new constitutional’ model: rule of the law,  legal fundamentalism, ‘legal impossibilism’   </vt:lpstr>
      <vt:lpstr>  5. Populist constitutional mindset The current populist backlash prominently includes the rejection of the distinctive post-1989 trajectory of legal constitutionalism, in  terms of a liberal understanding of the rule of law, and the distinctive  legal-constitutional design of constitutional democracy.  In some countries, this means in practice an outright assault on the legal-constitutional order.   A prominent ingredient of the populist political programs is counter-constitutional reform or even complete overhaul of the constitutional order.    </vt:lpstr>
      <vt:lpstr>  5. Populist constitutional mindset     What are the legal and constitutional attitudes of the populists?  Three dimensions of  populist attitudes (‘legal resentment’):  a. Rule of law – apolitical, neutral nature of the law;  b. Locus of sovereignty – sovereignty of the law;  c. External meddling – external interference in  domestic matters.  </vt:lpstr>
      <vt:lpstr>  5. Populist constitutional mindset  a. Rule of law – apolitical, neutral nature of the law;  Populists criticize the liberal understanding of the rule of law and its emphasis on the apolitical, neutral nature of the law;  Populists understand the constitution as always already political, and want to make its political nature explicit;  The political constitution according to populists need to reflect collectivist, traditional, and Christian values explicitly, expressing the national interest and uniqueness of the political community;         </vt:lpstr>
      <vt:lpstr>  5. Populist constitutional mindset  a. Rule of law – apolitical, neutral nature of the law;  The populist view of the political nature of the law is clearly expressed by the Senior Marshall of the Polish lower house, the Sejm, Kornel Morawiecki:   The law is important but the law is not sanctity! Above the law  there is the interest of the nation! If the law disturbs [sic!] this  interest, it cannot be considered something which cannot be  infringed, which cannot be changed! The law must serve our  interest, the law which does not serve the interest of the  nation is not law!           </vt:lpstr>
      <vt:lpstr>  5. Populist constitutional mindset           </vt:lpstr>
      <vt:lpstr>  5. Populist constitutional mindset  a. Rule of law – apolitical, neutral nature of the law;     A critique on ‘legal fundamentalism’ could be understood as a distinctive part of the rule of law critique:      - majority/government hindered by legal constraints (‘legal  impossibilism’)  - state administration blocked by excessive rules and formalism  (necessity of ‘legal basis’)  - protection of wrongdoers by means of the law (transitional  justice)  - prioritization of abstract law over local mores  - jurisgenerative actions by courts  - excessive penetration of law into society        </vt:lpstr>
      <vt:lpstr>  5. Populist constitutional mindset  b. Locus of sovereignty – sovereignty of the law;      In liberal understandings of democracy, sovereignty is related to the state, and located in the legal system. In contrast, populists situate sovereignty squarely in the ‘nation’ or the People;  Populists seek to regain political sovereignty, and in order to do so, need to overcome the (‘excessive’) restrictions and limitations of the liberal rule of law, and rebalance political and judicial power;  In the right-wing populist projects, this retrieval of popular sovereignty is achieved through the recentralization of power and the partisan politicization of institutions.           </vt:lpstr>
      <vt:lpstr>  5. Populist constitutional mindset  c. External meddling – external interference in domestic matters;  Populists criticize any external meddling into domestic legal affairs. They use a number of arguments to do so:  1. The populists refer to classical sovereignty and the right to  self-government (inter alia invoking the idea of constitutional  identity and ‘unity in diversity’),   2. They criticize the incomplete and biased knowledge of  foreign, international actors regarding domestic matters  3. According to populists, double standards are applied;  4. Populists question the universal validity of the liberal idea of  the rule of law.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society?</dc:title>
  <dc:creator>Paul Blokker</dc:creator>
  <cp:lastModifiedBy>author</cp:lastModifiedBy>
  <cp:revision>883</cp:revision>
  <cp:lastPrinted>2014-10-06T19:55:55Z</cp:lastPrinted>
  <dcterms:created xsi:type="dcterms:W3CDTF">2014-10-02T10:00:54Z</dcterms:created>
  <dcterms:modified xsi:type="dcterms:W3CDTF">2019-05-22T09:59:35Z</dcterms:modified>
</cp:coreProperties>
</file>