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FF3300"/>
    <a:srgbClr val="004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3200"/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5 most spoken languages in Europe</c:v>
                </c:pt>
              </c:strCache>
            </c:strRef>
          </c:tx>
          <c:explosion val="25"/>
          <c:cat>
            <c:strRef>
              <c:f>Foglio1!$A$2:$A$6</c:f>
              <c:strCache>
                <c:ptCount val="5"/>
                <c:pt idx="0">
                  <c:v>English</c:v>
                </c:pt>
                <c:pt idx="1">
                  <c:v>French</c:v>
                </c:pt>
                <c:pt idx="2">
                  <c:v>German</c:v>
                </c:pt>
                <c:pt idx="3">
                  <c:v>Spanish</c:v>
                </c:pt>
                <c:pt idx="4">
                  <c:v>Russian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38</c:v>
                </c:pt>
                <c:pt idx="1">
                  <c:v>12</c:v>
                </c:pt>
                <c:pt idx="2">
                  <c:v>11</c:v>
                </c:pt>
                <c:pt idx="3">
                  <c:v>7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2E-4839-99B5-84385B5C9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%</a:t>
            </a:r>
            <a:r>
              <a:rPr lang="en-US" baseline="0" dirty="0" smtClean="0"/>
              <a:t> of residents who speak </a:t>
            </a:r>
            <a:r>
              <a:rPr lang="en-US" baseline="0" dirty="0" err="1" smtClean="0"/>
              <a:t>L1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L2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L3</a:t>
            </a:r>
            <a:endParaRPr lang="en-US" baseline="0" dirty="0" smtClean="0"/>
          </a:p>
          <a:p>
            <a:pPr>
              <a:defRPr/>
            </a:pPr>
            <a:r>
              <a:rPr lang="en-US" baseline="0" dirty="0" smtClean="0"/>
              <a:t>(countries over 50%)</a:t>
            </a:r>
            <a:endParaRPr lang="en-US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invertIfNegative val="0"/>
          <c:cat>
            <c:strRef>
              <c:f>Foglio1!$A$2:$A$9</c:f>
              <c:strCache>
                <c:ptCount val="8"/>
                <c:pt idx="0">
                  <c:v>Luxembourg</c:v>
                </c:pt>
                <c:pt idx="1">
                  <c:v>the Netherlands</c:v>
                </c:pt>
                <c:pt idx="2">
                  <c:v>Slovenia</c:v>
                </c:pt>
                <c:pt idx="3">
                  <c:v>Malta </c:v>
                </c:pt>
                <c:pt idx="4">
                  <c:v>Denmark</c:v>
                </c:pt>
                <c:pt idx="5">
                  <c:v>Latvia</c:v>
                </c:pt>
                <c:pt idx="6">
                  <c:v>Lithuania</c:v>
                </c:pt>
                <c:pt idx="7">
                  <c:v>Estonia </c:v>
                </c:pt>
              </c:strCache>
            </c:strRef>
          </c:cat>
          <c:val>
            <c:numRef>
              <c:f>Foglio1!$B$2:$B$9</c:f>
              <c:numCache>
                <c:formatCode>0%</c:formatCode>
                <c:ptCount val="8"/>
                <c:pt idx="0">
                  <c:v>0.84</c:v>
                </c:pt>
                <c:pt idx="1">
                  <c:v>0.77</c:v>
                </c:pt>
                <c:pt idx="2">
                  <c:v>0.67</c:v>
                </c:pt>
                <c:pt idx="3">
                  <c:v>0.59</c:v>
                </c:pt>
                <c:pt idx="4">
                  <c:v>0.57999999999999996</c:v>
                </c:pt>
                <c:pt idx="5">
                  <c:v>0.54</c:v>
                </c:pt>
                <c:pt idx="6">
                  <c:v>0.52</c:v>
                </c:pt>
                <c:pt idx="7">
                  <c:v>0.52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A9-4D74-8BBE-9E5DCB4F1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3388400"/>
        <c:axId val="353384872"/>
        <c:axId val="0"/>
      </c:bar3DChart>
      <c:catAx>
        <c:axId val="353388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3384872"/>
        <c:crosses val="autoZero"/>
        <c:auto val="1"/>
        <c:lblAlgn val="ctr"/>
        <c:lblOffset val="100"/>
        <c:noMultiLvlLbl val="0"/>
      </c:catAx>
      <c:valAx>
        <c:axId val="3533848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53388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And at the bottom of the list?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Foglio1!$A$2:$A$3</c:f>
              <c:strCache>
                <c:ptCount val="2"/>
                <c:pt idx="0">
                  <c:v>Italy</c:v>
                </c:pt>
                <c:pt idx="1">
                  <c:v>Ireland</c:v>
                </c:pt>
              </c:strCache>
            </c:strRef>
          </c:cat>
          <c:val>
            <c:numRef>
              <c:f>Foglio1!$B$2:$B$3</c:f>
              <c:numCache>
                <c:formatCode>0%</c:formatCode>
                <c:ptCount val="2"/>
                <c:pt idx="0">
                  <c:v>0.22</c:v>
                </c:pt>
                <c:pt idx="1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59-4ADF-97C1-DA391A2EC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386832"/>
        <c:axId val="353387616"/>
      </c:barChart>
      <c:catAx>
        <c:axId val="353386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3387616"/>
        <c:crosses val="autoZero"/>
        <c:auto val="1"/>
        <c:lblAlgn val="ctr"/>
        <c:lblOffset val="100"/>
        <c:noMultiLvlLbl val="0"/>
      </c:catAx>
      <c:valAx>
        <c:axId val="3533876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53386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Students of other nationalities in Italian schools</c:v>
                </c:pt>
              </c:strCache>
            </c:strRef>
          </c:tx>
          <c:invertIfNegative val="0"/>
          <c:cat>
            <c:strRef>
              <c:f>Foglio1!$A$2:$A$3</c:f>
              <c:strCache>
                <c:ptCount val="2"/>
                <c:pt idx="0">
                  <c:v>2001/2002</c:v>
                </c:pt>
                <c:pt idx="1">
                  <c:v>2014/2015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196000</c:v>
                </c:pt>
                <c:pt idx="1">
                  <c:v>814000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9B-450F-A511-649CB3095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385656"/>
        <c:axId val="353386048"/>
      </c:barChart>
      <c:catAx>
        <c:axId val="3533856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53386048"/>
        <c:crosses val="autoZero"/>
        <c:auto val="1"/>
        <c:lblAlgn val="ctr"/>
        <c:lblOffset val="100"/>
        <c:noMultiLvlLbl val="0"/>
      </c:catAx>
      <c:valAx>
        <c:axId val="3533860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53385656"/>
        <c:crosses val="autoZero"/>
        <c:crossBetween val="between"/>
      </c:valAx>
      <c:spPr>
        <a:solidFill>
          <a:schemeClr val="accent6">
            <a:lumMod val="40000"/>
            <a:lumOff val="60000"/>
          </a:schemeClr>
        </a:solidFill>
      </c:spPr>
    </c:plotArea>
    <c:plotVisOnly val="1"/>
    <c:dispBlanksAs val="gap"/>
    <c:showDLblsOverMax val="0"/>
  </c:chart>
  <c:spPr>
    <a:solidFill>
      <a:schemeClr val="accent2">
        <a:lumMod val="40000"/>
        <a:lumOff val="60000"/>
      </a:schemeClr>
    </a:solidFill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47B20-8862-479E-963A-C289C01B5808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26F2B-5BF9-490D-948A-4C405ABBC5A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214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26F2B-5BF9-490D-948A-4C405ABBC5A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77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tango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tango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tango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tango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tangolo arrotondato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tangolo arrotondato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tango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DC26742-60BA-4DFC-8208-86E14B906DB3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7AAFF6B-6844-4C41-BA5C-A5CBE1BC7F3A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6742-60BA-4DFC-8208-86E14B906DB3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FF6B-6844-4C41-BA5C-A5CBE1BC7F3A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6742-60BA-4DFC-8208-86E14B906DB3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FF6B-6844-4C41-BA5C-A5CBE1BC7F3A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6742-60BA-4DFC-8208-86E14B906DB3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FF6B-6844-4C41-BA5C-A5CBE1BC7F3A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6742-60BA-4DFC-8208-86E14B906DB3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FF6B-6844-4C41-BA5C-A5CBE1BC7F3A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6742-60BA-4DFC-8208-86E14B906DB3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FF6B-6844-4C41-BA5C-A5CBE1BC7F3A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C26742-60BA-4DFC-8208-86E14B906DB3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7AAFF6B-6844-4C41-BA5C-A5CBE1BC7F3A}" type="slidenum">
              <a:rPr lang="en-GB" smtClean="0"/>
              <a:t>‹N›</a:t>
            </a:fld>
            <a:endParaRPr lang="en-GB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DC26742-60BA-4DFC-8208-86E14B906DB3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7AAFF6B-6844-4C41-BA5C-A5CBE1BC7F3A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6742-60BA-4DFC-8208-86E14B906DB3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FF6B-6844-4C41-BA5C-A5CBE1BC7F3A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6742-60BA-4DFC-8208-86E14B906DB3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FF6B-6844-4C41-BA5C-A5CBE1BC7F3A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6742-60BA-4DFC-8208-86E14B906DB3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FF6B-6844-4C41-BA5C-A5CBE1BC7F3A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tango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tango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tangolo arrotondato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tangolo arrotondato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tango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tango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tango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tango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tango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DC26742-60BA-4DFC-8208-86E14B906DB3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7AAFF6B-6844-4C41-BA5C-A5CBE1BC7F3A}" type="slidenum">
              <a:rPr lang="en-GB" smtClean="0"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tegrazionemigranti.gov.it/Attualita/Notizie/Pagine/Alunni-con-cittadinanza-non-italiana--La-scuola-multiculturale-nei-contesti-locali.aspx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s://media.giphy.com/media/CminpuMQi7h5u/giphy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Plurilingualism</a:t>
            </a:r>
            <a:r>
              <a:rPr lang="it-IT" dirty="0" smtClean="0"/>
              <a:t> and </a:t>
            </a:r>
            <a:r>
              <a:rPr lang="it-IT" dirty="0" err="1" smtClean="0"/>
              <a:t>Europe’s</a:t>
            </a:r>
            <a:r>
              <a:rPr lang="it-IT" dirty="0" smtClean="0"/>
              <a:t> future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7199" y="3899938"/>
            <a:ext cx="8651305" cy="2958062"/>
          </a:xfrm>
        </p:spPr>
        <p:txBody>
          <a:bodyPr>
            <a:normAutofit lnSpcReduction="10000"/>
          </a:bodyPr>
          <a:lstStyle/>
          <a:p>
            <a:endParaRPr lang="it-IT" dirty="0" smtClean="0"/>
          </a:p>
          <a:p>
            <a:r>
              <a:rPr lang="it-I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Jessica A. </a:t>
            </a:r>
            <a:r>
              <a:rPr lang="it-IT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Thonn</a:t>
            </a:r>
            <a:endParaRPr lang="it-IT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Centro Linguistico di </a:t>
            </a:r>
            <a:r>
              <a:rPr lang="it-I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Ateneo</a:t>
            </a:r>
          </a:p>
          <a:p>
            <a:endParaRPr lang="it-IT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it-IT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it-IT" sz="20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Citizenship</a:t>
            </a:r>
            <a:r>
              <a:rPr lang="it-IT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20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identity</a:t>
            </a:r>
            <a:r>
              <a:rPr lang="it-IT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it-IT" sz="20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solidarity</a:t>
            </a:r>
            <a:r>
              <a:rPr lang="it-IT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Europe</a:t>
            </a: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lecture</a:t>
            </a: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series</a:t>
            </a:r>
            <a:endParaRPr lang="it-IT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24, 2018</a:t>
            </a:r>
          </a:p>
          <a:p>
            <a:endParaRPr lang="it-IT" sz="2000" dirty="0"/>
          </a:p>
          <a:p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7" y="-27384"/>
            <a:ext cx="2105025" cy="2171700"/>
          </a:xfrm>
          <a:prstGeom prst="rect">
            <a:avLst/>
          </a:prstGeom>
        </p:spPr>
      </p:pic>
      <p:sp>
        <p:nvSpPr>
          <p:cNvPr id="5" name="AutoShape 2" descr="Risultati immagini per bandiera europ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871" y="4959676"/>
            <a:ext cx="2208857" cy="133571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373216"/>
            <a:ext cx="3240360" cy="51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/>
          <a:lstStyle/>
          <a:p>
            <a:pPr algn="ctr"/>
            <a:r>
              <a:rPr lang="it-IT" dirty="0" err="1" smtClean="0"/>
              <a:t>Plurilingualism</a:t>
            </a:r>
            <a:r>
              <a:rPr lang="it-IT" dirty="0" smtClean="0"/>
              <a:t> in </a:t>
            </a:r>
            <a:r>
              <a:rPr lang="it-IT" dirty="0" err="1" smtClean="0"/>
              <a:t>Education</a:t>
            </a:r>
            <a:r>
              <a:rPr lang="it-IT" dirty="0" smtClean="0"/>
              <a:t> in </a:t>
            </a:r>
            <a:r>
              <a:rPr lang="it-IT" dirty="0" err="1" smtClean="0"/>
              <a:t>Italy</a:t>
            </a:r>
            <a:endParaRPr lang="en-GB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95536" y="-27384"/>
            <a:ext cx="8229600" cy="4092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it-IT" sz="1800" spc="80" dirty="0" err="1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Plurilingualism</a:t>
            </a:r>
            <a:r>
              <a:rPr lang="it-IT" sz="1800" dirty="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it-IT" sz="1800" dirty="0" err="1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Europe’s</a:t>
            </a:r>
            <a:r>
              <a:rPr lang="it-IT" sz="1800" dirty="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future – Jessica A. </a:t>
            </a:r>
            <a:r>
              <a:rPr lang="it-IT" sz="1800" dirty="0" err="1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Thonn</a:t>
            </a:r>
            <a:r>
              <a:rPr lang="it-IT" sz="1800" dirty="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– April 24, 2018  </a:t>
            </a:r>
            <a:endParaRPr lang="en-GB" sz="1800" dirty="0">
              <a:solidFill>
                <a:srgbClr val="FFC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89" y="1844824"/>
            <a:ext cx="269176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36358"/>
            <a:ext cx="2736304" cy="2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923928" y="192712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b="1" dirty="0" err="1" smtClean="0">
                <a:solidFill>
                  <a:srgbClr val="FF6600"/>
                </a:solidFill>
              </a:rPr>
              <a:t>CLIL</a:t>
            </a:r>
            <a:endParaRPr lang="en-GB" sz="7200" b="1" dirty="0">
              <a:solidFill>
                <a:srgbClr val="FF66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283968" y="2924944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3300"/>
              </a:buClr>
              <a:buFont typeface="Arial" panose="020B0604020202020204" pitchFamily="34" charset="0"/>
              <a:buChar char="•"/>
            </a:pPr>
            <a:r>
              <a:rPr lang="it-IT" sz="2400" dirty="0" smtClean="0"/>
              <a:t>Content  </a:t>
            </a:r>
            <a:r>
              <a:rPr lang="it-IT" dirty="0" smtClean="0"/>
              <a:t>and</a:t>
            </a:r>
            <a:endParaRPr lang="it-IT" sz="2400" dirty="0" smtClean="0"/>
          </a:p>
          <a:p>
            <a:pPr marL="285750" indent="-285750">
              <a:buClr>
                <a:srgbClr val="FF3300"/>
              </a:buClr>
              <a:buFont typeface="Arial" panose="020B0604020202020204" pitchFamily="34" charset="0"/>
              <a:buChar char="•"/>
            </a:pPr>
            <a:r>
              <a:rPr lang="it-IT" sz="2400" dirty="0" smtClean="0"/>
              <a:t>Language</a:t>
            </a:r>
          </a:p>
          <a:p>
            <a:pPr marL="285750" indent="-285750">
              <a:buClr>
                <a:srgbClr val="FF3300"/>
              </a:buClr>
              <a:buFont typeface="Arial" panose="020B0604020202020204" pitchFamily="34" charset="0"/>
              <a:buChar char="•"/>
            </a:pPr>
            <a:r>
              <a:rPr lang="it-IT" sz="2400" dirty="0" err="1" smtClean="0"/>
              <a:t>Integrated</a:t>
            </a:r>
            <a:r>
              <a:rPr lang="it-IT" sz="2400" dirty="0" smtClean="0"/>
              <a:t> </a:t>
            </a:r>
            <a:r>
              <a:rPr lang="it-IT" dirty="0" smtClean="0"/>
              <a:t>in</a:t>
            </a:r>
            <a:endParaRPr lang="it-IT" sz="2400" dirty="0" smtClean="0"/>
          </a:p>
          <a:p>
            <a:pPr marL="285750" indent="-285750">
              <a:buClr>
                <a:srgbClr val="FF3300"/>
              </a:buClr>
              <a:buFont typeface="Arial" panose="020B0604020202020204" pitchFamily="34" charset="0"/>
              <a:buChar char="•"/>
            </a:pPr>
            <a:r>
              <a:rPr lang="it-IT" sz="2400" dirty="0" smtClean="0"/>
              <a:t>Learning</a:t>
            </a:r>
            <a:endParaRPr lang="en-GB" sz="2400" dirty="0"/>
          </a:p>
        </p:txBody>
      </p:sp>
      <p:sp>
        <p:nvSpPr>
          <p:cNvPr id="7" name="Ovale 6"/>
          <p:cNvSpPr/>
          <p:nvPr/>
        </p:nvSpPr>
        <p:spPr>
          <a:xfrm>
            <a:off x="6794449" y="1842146"/>
            <a:ext cx="1584176" cy="1042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2000</a:t>
            </a:r>
            <a:endParaRPr lang="en-GB" dirty="0"/>
          </a:p>
        </p:txBody>
      </p:sp>
      <p:sp>
        <p:nvSpPr>
          <p:cNvPr id="10" name="Ovale 9"/>
          <p:cNvSpPr/>
          <p:nvPr/>
        </p:nvSpPr>
        <p:spPr>
          <a:xfrm>
            <a:off x="6794449" y="2442311"/>
            <a:ext cx="1584176" cy="1042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2003</a:t>
            </a:r>
            <a:endParaRPr lang="en-GB" dirty="0"/>
          </a:p>
        </p:txBody>
      </p:sp>
      <p:sp>
        <p:nvSpPr>
          <p:cNvPr id="11" name="Ovale 10"/>
          <p:cNvSpPr/>
          <p:nvPr/>
        </p:nvSpPr>
        <p:spPr>
          <a:xfrm>
            <a:off x="6804248" y="3037046"/>
            <a:ext cx="1584176" cy="1042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2010</a:t>
            </a:r>
            <a:endParaRPr lang="en-GB" dirty="0"/>
          </a:p>
        </p:txBody>
      </p:sp>
      <p:sp>
        <p:nvSpPr>
          <p:cNvPr id="12" name="Ovale 11"/>
          <p:cNvSpPr/>
          <p:nvPr/>
        </p:nvSpPr>
        <p:spPr>
          <a:xfrm>
            <a:off x="6794449" y="3679966"/>
            <a:ext cx="1584176" cy="1042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2014</a:t>
            </a:r>
            <a:endParaRPr lang="en-GB" dirty="0"/>
          </a:p>
        </p:txBody>
      </p:sp>
      <p:sp>
        <p:nvSpPr>
          <p:cNvPr id="13" name="Ovale 12"/>
          <p:cNvSpPr/>
          <p:nvPr/>
        </p:nvSpPr>
        <p:spPr>
          <a:xfrm>
            <a:off x="6794449" y="4330716"/>
            <a:ext cx="1584176" cy="1042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40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395536" y="-27384"/>
            <a:ext cx="8229600" cy="4092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it-IT" sz="1800" spc="8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Plurilingualism</a:t>
            </a:r>
            <a:r>
              <a:rPr lang="it-IT" sz="180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and Europe’s future – Jessica A. Thonn – April 24, 2018  </a:t>
            </a:r>
            <a:endParaRPr lang="en-GB" sz="1800" dirty="0">
              <a:solidFill>
                <a:srgbClr val="FFC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066800"/>
          </a:xfrm>
        </p:spPr>
        <p:txBody>
          <a:bodyPr/>
          <a:lstStyle/>
          <a:p>
            <a:pPr algn="ctr"/>
            <a:r>
              <a:rPr lang="it-IT" dirty="0" err="1" smtClean="0"/>
              <a:t>Plurilingualism</a:t>
            </a:r>
            <a:r>
              <a:rPr lang="it-IT" dirty="0" smtClean="0"/>
              <a:t> in </a:t>
            </a:r>
            <a:r>
              <a:rPr lang="it-IT" dirty="0" err="1" smtClean="0"/>
              <a:t>Education</a:t>
            </a:r>
            <a:r>
              <a:rPr lang="it-IT" dirty="0" smtClean="0"/>
              <a:t> in </a:t>
            </a:r>
            <a:r>
              <a:rPr lang="it-IT" dirty="0" err="1" smtClean="0"/>
              <a:t>Italy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79" y="1916832"/>
            <a:ext cx="3827645" cy="254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901208" y="1860848"/>
            <a:ext cx="3302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b="1" dirty="0" smtClean="0">
                <a:solidFill>
                  <a:schemeClr val="accent6">
                    <a:lumMod val="50000"/>
                  </a:schemeClr>
                </a:solidFill>
              </a:rPr>
              <a:t>EMI</a:t>
            </a:r>
            <a:endParaRPr lang="en-GB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148064" y="2952820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dirty="0" smtClean="0"/>
              <a:t>English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dirty="0" err="1" smtClean="0"/>
              <a:t>Mediated</a:t>
            </a:r>
            <a:r>
              <a:rPr lang="it-IT" sz="2400" dirty="0" smtClean="0"/>
              <a:t> 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dirty="0" err="1" smtClean="0"/>
              <a:t>Instruction</a:t>
            </a:r>
            <a:endParaRPr lang="en-GB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020272" y="2924944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dirty="0" smtClean="0"/>
              <a:t>English </a:t>
            </a:r>
            <a:r>
              <a:rPr lang="it-IT" dirty="0" err="1" smtClean="0"/>
              <a:t>as</a:t>
            </a:r>
            <a:r>
              <a:rPr lang="it-IT" dirty="0" smtClean="0"/>
              <a:t> a</a:t>
            </a:r>
            <a:endParaRPr lang="it-IT" sz="2400" dirty="0" smtClean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dirty="0" smtClean="0"/>
              <a:t>Medium </a:t>
            </a:r>
            <a:r>
              <a:rPr lang="it-IT" sz="2000" dirty="0" smtClean="0"/>
              <a:t>of</a:t>
            </a:r>
            <a:r>
              <a:rPr lang="it-IT" sz="2400" dirty="0" smtClean="0"/>
              <a:t> 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400" dirty="0" err="1" smtClean="0"/>
              <a:t>Instruction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2529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it-IT" dirty="0" err="1" smtClean="0"/>
              <a:t>Attitudes</a:t>
            </a:r>
            <a:r>
              <a:rPr lang="it-IT" dirty="0" smtClean="0"/>
              <a:t> </a:t>
            </a:r>
            <a:r>
              <a:rPr lang="it-IT" dirty="0" err="1" smtClean="0"/>
              <a:t>towards</a:t>
            </a:r>
            <a:r>
              <a:rPr lang="it-IT" dirty="0" smtClean="0"/>
              <a:t> </a:t>
            </a:r>
            <a:r>
              <a:rPr lang="it-IT" dirty="0" err="1" smtClean="0"/>
              <a:t>plurilingualism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1800" i="1" dirty="0" err="1"/>
              <a:t>Europeans</a:t>
            </a:r>
            <a:r>
              <a:rPr lang="it-IT" sz="1800" i="1" dirty="0"/>
              <a:t> and </a:t>
            </a:r>
            <a:r>
              <a:rPr lang="it-IT" sz="1800" i="1" dirty="0" err="1"/>
              <a:t>their</a:t>
            </a:r>
            <a:r>
              <a:rPr lang="it-IT" sz="1800" i="1" dirty="0"/>
              <a:t> </a:t>
            </a:r>
            <a:r>
              <a:rPr lang="it-IT" sz="1800" i="1" dirty="0" err="1"/>
              <a:t>languages</a:t>
            </a:r>
            <a:r>
              <a:rPr lang="it-IT" sz="1800" i="1" dirty="0"/>
              <a:t>, </a:t>
            </a:r>
            <a:r>
              <a:rPr lang="it-IT" sz="1800" dirty="0"/>
              <a:t>Special </a:t>
            </a:r>
            <a:r>
              <a:rPr lang="it-IT" sz="1800" dirty="0" err="1"/>
              <a:t>Eurobarometer</a:t>
            </a:r>
            <a:r>
              <a:rPr lang="it-IT" sz="1800" dirty="0"/>
              <a:t> 386 </a:t>
            </a:r>
            <a:r>
              <a:rPr lang="it-IT" sz="1800"/>
              <a:t>(</a:t>
            </a:r>
            <a:r>
              <a:rPr lang="it-IT" sz="1800" smtClean="0"/>
              <a:t>2012)</a:t>
            </a:r>
            <a:endParaRPr lang="en-GB" sz="1800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95536" y="-27384"/>
            <a:ext cx="8229600" cy="4092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it-IT" sz="1800" spc="80" dirty="0" err="1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Plurilingualism</a:t>
            </a:r>
            <a:r>
              <a:rPr lang="it-IT" sz="1800" dirty="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it-IT" sz="1800" dirty="0" err="1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Europe’s</a:t>
            </a:r>
            <a:r>
              <a:rPr lang="it-IT" sz="1800" dirty="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future – Jessica A. </a:t>
            </a:r>
            <a:r>
              <a:rPr lang="it-IT" sz="1800" dirty="0" err="1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Thonn</a:t>
            </a:r>
            <a:r>
              <a:rPr lang="it-IT" sz="1800" dirty="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– April 24, 2018  </a:t>
            </a:r>
            <a:endParaRPr lang="en-GB" sz="1800" dirty="0">
              <a:solidFill>
                <a:srgbClr val="FFC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9"/>
          <a:stretch/>
        </p:blipFill>
        <p:spPr bwMode="auto">
          <a:xfrm>
            <a:off x="2452936" y="2600908"/>
            <a:ext cx="4114800" cy="325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tella a 16 punte 5"/>
          <p:cNvSpPr/>
          <p:nvPr/>
        </p:nvSpPr>
        <p:spPr>
          <a:xfrm>
            <a:off x="4099428" y="3506180"/>
            <a:ext cx="1883895" cy="1440160"/>
          </a:xfrm>
          <a:prstGeom prst="star16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/>
              <a:t>84%</a:t>
            </a:r>
            <a:endParaRPr lang="en-GB" sz="3200" b="1" dirty="0"/>
          </a:p>
        </p:txBody>
      </p:sp>
      <p:sp>
        <p:nvSpPr>
          <p:cNvPr id="5" name="Fumetto 2 4"/>
          <p:cNvSpPr/>
          <p:nvPr/>
        </p:nvSpPr>
        <p:spPr>
          <a:xfrm>
            <a:off x="383849" y="1700808"/>
            <a:ext cx="4464496" cy="1800200"/>
          </a:xfrm>
          <a:prstGeom prst="wedgeRoundRectCallout">
            <a:avLst>
              <a:gd name="adj1" fmla="val 23806"/>
              <a:gd name="adj2" fmla="val 80734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>
              <a:buNone/>
            </a:pPr>
            <a:r>
              <a:rPr lang="it-IT" sz="2800" kern="2800" dirty="0">
                <a:solidFill>
                  <a:schemeClr val="tx1"/>
                </a:solidFill>
              </a:rPr>
              <a:t>«</a:t>
            </a:r>
            <a:r>
              <a:rPr lang="it-IT" sz="2800" kern="2800" dirty="0" err="1">
                <a:solidFill>
                  <a:schemeClr val="tx1"/>
                </a:solidFill>
              </a:rPr>
              <a:t>Everyone</a:t>
            </a:r>
            <a:r>
              <a:rPr lang="it-IT" sz="2800" kern="2800" dirty="0">
                <a:solidFill>
                  <a:schemeClr val="tx1"/>
                </a:solidFill>
              </a:rPr>
              <a:t> </a:t>
            </a:r>
            <a:r>
              <a:rPr lang="it-IT" sz="2800" kern="2800" dirty="0" err="1">
                <a:solidFill>
                  <a:schemeClr val="tx1"/>
                </a:solidFill>
              </a:rPr>
              <a:t>should</a:t>
            </a:r>
            <a:r>
              <a:rPr lang="it-IT" sz="2800" kern="2800" dirty="0">
                <a:solidFill>
                  <a:schemeClr val="tx1"/>
                </a:solidFill>
              </a:rPr>
              <a:t> be </a:t>
            </a:r>
            <a:r>
              <a:rPr lang="it-IT" sz="2800" kern="2800" dirty="0" err="1">
                <a:solidFill>
                  <a:schemeClr val="tx1"/>
                </a:solidFill>
              </a:rPr>
              <a:t>able</a:t>
            </a:r>
            <a:r>
              <a:rPr lang="it-IT" sz="2800" kern="2800" dirty="0">
                <a:solidFill>
                  <a:schemeClr val="tx1"/>
                </a:solidFill>
              </a:rPr>
              <a:t> to </a:t>
            </a:r>
            <a:r>
              <a:rPr lang="it-IT" sz="2800" kern="2800" dirty="0" err="1">
                <a:solidFill>
                  <a:schemeClr val="tx1"/>
                </a:solidFill>
              </a:rPr>
              <a:t>speak</a:t>
            </a:r>
            <a:r>
              <a:rPr lang="it-IT" sz="2800" kern="2800" dirty="0">
                <a:solidFill>
                  <a:schemeClr val="tx1"/>
                </a:solidFill>
              </a:rPr>
              <a:t> </a:t>
            </a:r>
            <a:r>
              <a:rPr lang="it-IT" sz="2800" b="1" kern="2800" dirty="0" err="1">
                <a:solidFill>
                  <a:srgbClr val="FFC000"/>
                </a:solidFill>
              </a:rPr>
              <a:t>at</a:t>
            </a:r>
            <a:r>
              <a:rPr lang="it-IT" sz="2800" b="1" kern="2800" dirty="0">
                <a:solidFill>
                  <a:srgbClr val="FFC000"/>
                </a:solidFill>
              </a:rPr>
              <a:t> </a:t>
            </a:r>
            <a:r>
              <a:rPr lang="it-IT" sz="2800" b="1" kern="2800" dirty="0" err="1">
                <a:solidFill>
                  <a:srgbClr val="FFC000"/>
                </a:solidFill>
              </a:rPr>
              <a:t>least</a:t>
            </a:r>
            <a:r>
              <a:rPr lang="it-IT" sz="2800" b="1" kern="2800" dirty="0">
                <a:solidFill>
                  <a:srgbClr val="FFC000"/>
                </a:solidFill>
              </a:rPr>
              <a:t> </a:t>
            </a:r>
            <a:r>
              <a:rPr lang="it-IT" sz="2800" b="1" kern="2800" dirty="0" err="1">
                <a:solidFill>
                  <a:srgbClr val="FFC000"/>
                </a:solidFill>
              </a:rPr>
              <a:t>one</a:t>
            </a:r>
            <a:r>
              <a:rPr lang="it-IT" sz="2800" b="1" kern="2800" dirty="0">
                <a:solidFill>
                  <a:srgbClr val="FFC000"/>
                </a:solidFill>
              </a:rPr>
              <a:t> </a:t>
            </a:r>
            <a:r>
              <a:rPr lang="it-IT" sz="2800" kern="2800" dirty="0" err="1">
                <a:solidFill>
                  <a:schemeClr val="tx1"/>
                </a:solidFill>
              </a:rPr>
              <a:t>foreign</a:t>
            </a:r>
            <a:r>
              <a:rPr lang="it-IT" sz="2800" kern="2800" dirty="0">
                <a:solidFill>
                  <a:schemeClr val="tx1"/>
                </a:solidFill>
              </a:rPr>
              <a:t> </a:t>
            </a:r>
            <a:r>
              <a:rPr lang="it-IT" sz="2800" kern="2800" dirty="0" err="1">
                <a:solidFill>
                  <a:schemeClr val="tx1"/>
                </a:solidFill>
              </a:rPr>
              <a:t>language</a:t>
            </a:r>
            <a:r>
              <a:rPr lang="it-IT" sz="2800" kern="2800" dirty="0">
                <a:solidFill>
                  <a:schemeClr val="tx1"/>
                </a:solidFill>
              </a:rPr>
              <a:t>»</a:t>
            </a:r>
            <a:endParaRPr lang="en-GB" sz="2800" kern="2800" dirty="0">
              <a:solidFill>
                <a:schemeClr val="tx1"/>
              </a:solidFill>
            </a:endParaRPr>
          </a:p>
        </p:txBody>
      </p:sp>
      <p:sp>
        <p:nvSpPr>
          <p:cNvPr id="8" name="Stella a 16 punte 7"/>
          <p:cNvSpPr/>
          <p:nvPr/>
        </p:nvSpPr>
        <p:spPr>
          <a:xfrm>
            <a:off x="4868379" y="3913893"/>
            <a:ext cx="1883895" cy="1440160"/>
          </a:xfrm>
          <a:prstGeom prst="star16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/>
              <a:t>72%</a:t>
            </a:r>
            <a:endParaRPr lang="en-GB" sz="3200" b="1" dirty="0"/>
          </a:p>
        </p:txBody>
      </p:sp>
      <p:sp>
        <p:nvSpPr>
          <p:cNvPr id="9" name="Fumetto 2 8"/>
          <p:cNvSpPr/>
          <p:nvPr/>
        </p:nvSpPr>
        <p:spPr>
          <a:xfrm>
            <a:off x="220688" y="3007096"/>
            <a:ext cx="4464496" cy="1800200"/>
          </a:xfrm>
          <a:prstGeom prst="wedgeRoundRectCallout">
            <a:avLst>
              <a:gd name="adj1" fmla="val 53741"/>
              <a:gd name="adj2" fmla="val 69012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>
              <a:buNone/>
            </a:pPr>
            <a:r>
              <a:rPr lang="it-IT" sz="2800" kern="2800" dirty="0">
                <a:solidFill>
                  <a:schemeClr val="tx1"/>
                </a:solidFill>
              </a:rPr>
              <a:t>«</a:t>
            </a:r>
            <a:r>
              <a:rPr lang="it-IT" sz="2800" kern="2800" dirty="0" err="1">
                <a:solidFill>
                  <a:schemeClr val="tx1"/>
                </a:solidFill>
              </a:rPr>
              <a:t>Everyone</a:t>
            </a:r>
            <a:r>
              <a:rPr lang="it-IT" sz="2800" kern="2800" dirty="0">
                <a:solidFill>
                  <a:schemeClr val="tx1"/>
                </a:solidFill>
              </a:rPr>
              <a:t> </a:t>
            </a:r>
            <a:r>
              <a:rPr lang="it-IT" sz="2800" kern="2800" dirty="0" err="1">
                <a:solidFill>
                  <a:schemeClr val="tx1"/>
                </a:solidFill>
              </a:rPr>
              <a:t>should</a:t>
            </a:r>
            <a:r>
              <a:rPr lang="it-IT" sz="2800" kern="2800" dirty="0">
                <a:solidFill>
                  <a:schemeClr val="tx1"/>
                </a:solidFill>
              </a:rPr>
              <a:t> be </a:t>
            </a:r>
            <a:r>
              <a:rPr lang="it-IT" sz="2800" kern="2800" dirty="0" err="1">
                <a:solidFill>
                  <a:schemeClr val="tx1"/>
                </a:solidFill>
              </a:rPr>
              <a:t>able</a:t>
            </a:r>
            <a:r>
              <a:rPr lang="it-IT" sz="2800" kern="2800" dirty="0">
                <a:solidFill>
                  <a:schemeClr val="tx1"/>
                </a:solidFill>
              </a:rPr>
              <a:t> to </a:t>
            </a:r>
            <a:r>
              <a:rPr lang="it-IT" sz="2800" kern="2800" dirty="0" err="1">
                <a:solidFill>
                  <a:schemeClr val="tx1"/>
                </a:solidFill>
              </a:rPr>
              <a:t>speak</a:t>
            </a:r>
            <a:r>
              <a:rPr lang="it-IT" sz="2800" kern="2800" dirty="0">
                <a:solidFill>
                  <a:schemeClr val="tx1"/>
                </a:solidFill>
              </a:rPr>
              <a:t> </a:t>
            </a:r>
            <a:r>
              <a:rPr lang="it-IT" sz="2800" b="1" kern="2800" dirty="0" smtClean="0">
                <a:solidFill>
                  <a:srgbClr val="FFC000"/>
                </a:solidFill>
              </a:rPr>
              <a:t>more </a:t>
            </a:r>
            <a:r>
              <a:rPr lang="it-IT" sz="2800" b="1" kern="2800" dirty="0" err="1" smtClean="0">
                <a:solidFill>
                  <a:srgbClr val="FFC000"/>
                </a:solidFill>
              </a:rPr>
              <a:t>than</a:t>
            </a:r>
            <a:r>
              <a:rPr lang="it-IT" sz="2800" b="1" kern="2800" dirty="0" smtClean="0">
                <a:solidFill>
                  <a:srgbClr val="FFC000"/>
                </a:solidFill>
              </a:rPr>
              <a:t> </a:t>
            </a:r>
            <a:r>
              <a:rPr lang="it-IT" sz="2800" b="1" kern="2800" dirty="0" err="1" smtClean="0">
                <a:solidFill>
                  <a:srgbClr val="FFC000"/>
                </a:solidFill>
              </a:rPr>
              <a:t>one</a:t>
            </a:r>
            <a:r>
              <a:rPr lang="it-IT" sz="2800" b="1" kern="2800" dirty="0" smtClean="0">
                <a:solidFill>
                  <a:srgbClr val="FFC000"/>
                </a:solidFill>
              </a:rPr>
              <a:t> </a:t>
            </a:r>
            <a:r>
              <a:rPr lang="it-IT" sz="2800" kern="2800" dirty="0" err="1">
                <a:solidFill>
                  <a:schemeClr val="tx1"/>
                </a:solidFill>
              </a:rPr>
              <a:t>foreign</a:t>
            </a:r>
            <a:r>
              <a:rPr lang="it-IT" sz="2800" kern="2800" dirty="0">
                <a:solidFill>
                  <a:schemeClr val="tx1"/>
                </a:solidFill>
              </a:rPr>
              <a:t> </a:t>
            </a:r>
            <a:r>
              <a:rPr lang="it-IT" sz="2800" kern="2800" dirty="0" err="1">
                <a:solidFill>
                  <a:schemeClr val="tx1"/>
                </a:solidFill>
              </a:rPr>
              <a:t>language</a:t>
            </a:r>
            <a:r>
              <a:rPr lang="it-IT" sz="2800" kern="2800" dirty="0">
                <a:solidFill>
                  <a:schemeClr val="tx1"/>
                </a:solidFill>
              </a:rPr>
              <a:t>»</a:t>
            </a:r>
            <a:endParaRPr lang="en-GB" sz="2800" kern="2800" dirty="0">
              <a:solidFill>
                <a:schemeClr val="tx1"/>
              </a:solidFill>
            </a:endParaRPr>
          </a:p>
        </p:txBody>
      </p:sp>
      <p:sp>
        <p:nvSpPr>
          <p:cNvPr id="10" name="Stella a 16 punte 9"/>
          <p:cNvSpPr/>
          <p:nvPr/>
        </p:nvSpPr>
        <p:spPr>
          <a:xfrm>
            <a:off x="3157480" y="3152891"/>
            <a:ext cx="1883895" cy="1440160"/>
          </a:xfrm>
          <a:prstGeom prst="star16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</a:rPr>
              <a:t>81%</a:t>
            </a:r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Fumetto 2 10"/>
          <p:cNvSpPr/>
          <p:nvPr/>
        </p:nvSpPr>
        <p:spPr>
          <a:xfrm>
            <a:off x="5037818" y="1705980"/>
            <a:ext cx="3898958" cy="1800200"/>
          </a:xfrm>
          <a:prstGeom prst="wedgeRoundRectCallout">
            <a:avLst>
              <a:gd name="adj1" fmla="val -53875"/>
              <a:gd name="adj2" fmla="val 67710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>
              <a:buNone/>
            </a:pPr>
            <a:r>
              <a:rPr lang="it-IT" sz="2800" kern="2800" dirty="0" smtClean="0">
                <a:solidFill>
                  <a:schemeClr val="tx1"/>
                </a:solidFill>
              </a:rPr>
              <a:t>«</a:t>
            </a:r>
            <a:r>
              <a:rPr lang="it-IT" sz="2800" kern="2800" dirty="0" err="1" smtClean="0">
                <a:solidFill>
                  <a:schemeClr val="tx1"/>
                </a:solidFill>
              </a:rPr>
              <a:t>All</a:t>
            </a:r>
            <a:r>
              <a:rPr lang="it-IT" sz="2800" kern="2800" dirty="0" smtClean="0">
                <a:solidFill>
                  <a:schemeClr val="tx1"/>
                </a:solidFill>
              </a:rPr>
              <a:t> </a:t>
            </a:r>
            <a:r>
              <a:rPr lang="it-IT" sz="2800" kern="2800" dirty="0" err="1" smtClean="0">
                <a:solidFill>
                  <a:schemeClr val="tx1"/>
                </a:solidFill>
              </a:rPr>
              <a:t>languages</a:t>
            </a:r>
            <a:r>
              <a:rPr lang="it-IT" sz="2800" kern="2800" dirty="0" smtClean="0">
                <a:solidFill>
                  <a:schemeClr val="tx1"/>
                </a:solidFill>
              </a:rPr>
              <a:t> </a:t>
            </a:r>
            <a:r>
              <a:rPr lang="it-IT" sz="2800" kern="2800" dirty="0" err="1" smtClean="0">
                <a:solidFill>
                  <a:schemeClr val="tx1"/>
                </a:solidFill>
              </a:rPr>
              <a:t>should</a:t>
            </a:r>
            <a:r>
              <a:rPr lang="it-IT" sz="2800" kern="2800" dirty="0" smtClean="0">
                <a:solidFill>
                  <a:schemeClr val="tx1"/>
                </a:solidFill>
              </a:rPr>
              <a:t> be </a:t>
            </a:r>
            <a:r>
              <a:rPr lang="it-IT" sz="2800" kern="2800" dirty="0" err="1" smtClean="0">
                <a:solidFill>
                  <a:schemeClr val="tx1"/>
                </a:solidFill>
              </a:rPr>
              <a:t>treated</a:t>
            </a:r>
            <a:r>
              <a:rPr lang="it-IT" sz="2800" kern="2800" dirty="0" smtClean="0">
                <a:solidFill>
                  <a:schemeClr val="tx1"/>
                </a:solidFill>
              </a:rPr>
              <a:t> </a:t>
            </a:r>
            <a:r>
              <a:rPr lang="it-IT" sz="2800" kern="2800" dirty="0" err="1" smtClean="0">
                <a:solidFill>
                  <a:schemeClr val="tx1"/>
                </a:solidFill>
              </a:rPr>
              <a:t>equally</a:t>
            </a:r>
            <a:r>
              <a:rPr lang="it-IT" sz="2800" kern="2800" dirty="0" smtClean="0">
                <a:solidFill>
                  <a:schemeClr val="tx1"/>
                </a:solidFill>
              </a:rPr>
              <a:t>»</a:t>
            </a:r>
            <a:endParaRPr lang="en-GB" sz="2800" kern="2800" dirty="0">
              <a:solidFill>
                <a:schemeClr val="tx1"/>
              </a:solidFill>
            </a:endParaRPr>
          </a:p>
        </p:txBody>
      </p:sp>
      <p:sp>
        <p:nvSpPr>
          <p:cNvPr id="12" name="Stella a 16 punte 11"/>
          <p:cNvSpPr/>
          <p:nvPr/>
        </p:nvSpPr>
        <p:spPr>
          <a:xfrm>
            <a:off x="2626441" y="4410671"/>
            <a:ext cx="1883895" cy="1440160"/>
          </a:xfrm>
          <a:prstGeom prst="star16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</a:rPr>
              <a:t>53%</a:t>
            </a:r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Fumetto 2 12"/>
          <p:cNvSpPr/>
          <p:nvPr/>
        </p:nvSpPr>
        <p:spPr>
          <a:xfrm>
            <a:off x="5057780" y="4217895"/>
            <a:ext cx="4267564" cy="1800200"/>
          </a:xfrm>
          <a:prstGeom prst="wedgeRoundRectCallout">
            <a:avLst>
              <a:gd name="adj1" fmla="val -81123"/>
              <a:gd name="adj2" fmla="val -14343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>
              <a:buNone/>
            </a:pPr>
            <a:r>
              <a:rPr lang="it-IT" sz="2800" kern="2800" dirty="0" smtClean="0">
                <a:solidFill>
                  <a:schemeClr val="tx1"/>
                </a:solidFill>
              </a:rPr>
              <a:t>«EU </a:t>
            </a:r>
            <a:r>
              <a:rPr lang="it-IT" sz="2800" kern="2800" dirty="0" err="1" smtClean="0">
                <a:solidFill>
                  <a:schemeClr val="tx1"/>
                </a:solidFill>
              </a:rPr>
              <a:t>institutions</a:t>
            </a:r>
            <a:r>
              <a:rPr lang="it-IT" sz="2800" kern="2800" dirty="0" smtClean="0">
                <a:solidFill>
                  <a:schemeClr val="tx1"/>
                </a:solidFill>
              </a:rPr>
              <a:t> </a:t>
            </a:r>
            <a:r>
              <a:rPr lang="it-IT" sz="2800" kern="2800" dirty="0" err="1" smtClean="0">
                <a:solidFill>
                  <a:schemeClr val="tx1"/>
                </a:solidFill>
              </a:rPr>
              <a:t>should</a:t>
            </a:r>
            <a:r>
              <a:rPr lang="it-IT" sz="2800" kern="2800" dirty="0" smtClean="0">
                <a:solidFill>
                  <a:schemeClr val="tx1"/>
                </a:solidFill>
              </a:rPr>
              <a:t> </a:t>
            </a:r>
            <a:r>
              <a:rPr lang="it-IT" sz="2800" kern="2800" dirty="0" err="1" smtClean="0">
                <a:solidFill>
                  <a:schemeClr val="tx1"/>
                </a:solidFill>
              </a:rPr>
              <a:t>adopt</a:t>
            </a:r>
            <a:r>
              <a:rPr lang="it-IT" sz="2800" kern="2800" dirty="0" smtClean="0">
                <a:solidFill>
                  <a:schemeClr val="tx1"/>
                </a:solidFill>
              </a:rPr>
              <a:t> a single </a:t>
            </a:r>
            <a:r>
              <a:rPr lang="it-IT" sz="2800" kern="2800" dirty="0" err="1" smtClean="0">
                <a:solidFill>
                  <a:schemeClr val="tx1"/>
                </a:solidFill>
              </a:rPr>
              <a:t>language</a:t>
            </a:r>
            <a:r>
              <a:rPr lang="it-IT" sz="2800" kern="2800" dirty="0" smtClean="0">
                <a:solidFill>
                  <a:schemeClr val="tx1"/>
                </a:solidFill>
              </a:rPr>
              <a:t>»</a:t>
            </a:r>
            <a:endParaRPr lang="en-GB" sz="2800" kern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8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1" animBg="1"/>
      <p:bldP spid="5" grpId="2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happens</a:t>
            </a:r>
            <a:r>
              <a:rPr lang="it-IT" dirty="0" smtClean="0"/>
              <a:t> to </a:t>
            </a:r>
            <a:r>
              <a:rPr lang="it-IT" dirty="0" err="1" smtClean="0"/>
              <a:t>groups</a:t>
            </a:r>
            <a:r>
              <a:rPr lang="it-IT" dirty="0" smtClean="0"/>
              <a:t> </a:t>
            </a:r>
            <a:r>
              <a:rPr lang="it-IT" dirty="0" err="1" smtClean="0"/>
              <a:t>whose</a:t>
            </a:r>
            <a:r>
              <a:rPr lang="it-IT" dirty="0" smtClean="0"/>
              <a:t> </a:t>
            </a:r>
            <a:r>
              <a:rPr lang="it-IT" dirty="0" err="1" smtClean="0"/>
              <a:t>language</a:t>
            </a:r>
            <a:r>
              <a:rPr lang="it-IT" dirty="0" smtClean="0"/>
              <a:t> </a:t>
            </a:r>
            <a:r>
              <a:rPr lang="it-IT" dirty="0" err="1" smtClean="0"/>
              <a:t>disintegrates</a:t>
            </a:r>
            <a:r>
              <a:rPr lang="it-IT" dirty="0" smtClean="0"/>
              <a:t>?</a:t>
            </a:r>
            <a:endParaRPr lang="en-GB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95536" y="-27384"/>
            <a:ext cx="8229600" cy="4092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it-IT" sz="1800" spc="80" dirty="0" err="1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Plurilingualism</a:t>
            </a:r>
            <a:r>
              <a:rPr lang="it-IT" sz="1800" dirty="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it-IT" sz="1800" dirty="0" err="1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Europe’s</a:t>
            </a:r>
            <a:r>
              <a:rPr lang="it-IT" sz="1800" dirty="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future – Jessica A. </a:t>
            </a:r>
            <a:r>
              <a:rPr lang="it-IT" sz="1800" dirty="0" err="1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Thonn</a:t>
            </a:r>
            <a:r>
              <a:rPr lang="it-IT" sz="1800" dirty="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– April 24, 2018  </a:t>
            </a:r>
            <a:endParaRPr lang="en-GB" sz="1800" dirty="0">
              <a:solidFill>
                <a:srgbClr val="FFC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18900" y="2396787"/>
            <a:ext cx="5528647" cy="123110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C000"/>
                </a:solidFill>
              </a:rPr>
              <a:t>Go to </a:t>
            </a:r>
            <a:r>
              <a:rPr lang="en-GB" sz="2800" b="1" dirty="0" err="1">
                <a:solidFill>
                  <a:srgbClr val="FFC000"/>
                </a:solidFill>
              </a:rPr>
              <a:t>www.menti.com</a:t>
            </a:r>
            <a:r>
              <a:rPr lang="en-GB" sz="2800" dirty="0">
                <a:solidFill>
                  <a:srgbClr val="FFC000"/>
                </a:solidFill>
              </a:rPr>
              <a:t> </a:t>
            </a:r>
            <a:endParaRPr lang="en-GB" sz="2800" dirty="0" smtClean="0">
              <a:solidFill>
                <a:srgbClr val="FFC000"/>
              </a:solidFill>
            </a:endParaRPr>
          </a:p>
          <a:p>
            <a:r>
              <a:rPr lang="en-GB" sz="2800" dirty="0">
                <a:solidFill>
                  <a:srgbClr val="FFC000"/>
                </a:solidFill>
              </a:rPr>
              <a:t>	</a:t>
            </a:r>
            <a:r>
              <a:rPr lang="en-GB" sz="2800" dirty="0" smtClean="0">
                <a:solidFill>
                  <a:srgbClr val="FFC000"/>
                </a:solidFill>
              </a:rPr>
              <a:t>and type the </a:t>
            </a:r>
            <a:r>
              <a:rPr lang="en-GB" sz="2800" dirty="0">
                <a:solidFill>
                  <a:srgbClr val="FFC000"/>
                </a:solidFill>
              </a:rPr>
              <a:t>code </a:t>
            </a:r>
            <a:r>
              <a:rPr lang="en-GB" sz="2800" b="1" dirty="0" smtClean="0">
                <a:solidFill>
                  <a:srgbClr val="FFC000"/>
                </a:solidFill>
              </a:rPr>
              <a:t>92 22 99</a:t>
            </a:r>
            <a:endParaRPr lang="en-GB" sz="2800" b="1" dirty="0">
              <a:solidFill>
                <a:srgbClr val="FFC000"/>
              </a:solidFill>
            </a:endParaRPr>
          </a:p>
          <a:p>
            <a:endParaRPr lang="en-GB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395536" y="764704"/>
            <a:ext cx="8229600" cy="10668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err="1" smtClean="0"/>
              <a:t>Why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plurilingualism</a:t>
            </a:r>
            <a:r>
              <a:rPr lang="it-IT" dirty="0" smtClean="0"/>
              <a:t> </a:t>
            </a:r>
            <a:r>
              <a:rPr lang="it-IT" dirty="0" err="1" smtClean="0"/>
              <a:t>important</a:t>
            </a:r>
            <a:r>
              <a:rPr lang="it-IT" dirty="0" smtClean="0"/>
              <a:t>?</a:t>
            </a:r>
            <a:endParaRPr lang="en-GB" dirty="0"/>
          </a:p>
        </p:txBody>
      </p:sp>
      <p:sp>
        <p:nvSpPr>
          <p:cNvPr id="7" name="Rettangolo arrotondato 6"/>
          <p:cNvSpPr/>
          <p:nvPr/>
        </p:nvSpPr>
        <p:spPr>
          <a:xfrm>
            <a:off x="395536" y="2020154"/>
            <a:ext cx="3312368" cy="1224136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 smtClean="0"/>
              <a:t>They</a:t>
            </a:r>
            <a:r>
              <a:rPr lang="it-IT" sz="2800" dirty="0" smtClean="0"/>
              <a:t>/</a:t>
            </a:r>
            <a:r>
              <a:rPr lang="it-IT" sz="2800" dirty="0" err="1" smtClean="0"/>
              <a:t>we</a:t>
            </a:r>
            <a:r>
              <a:rPr lang="it-IT" sz="2800" dirty="0" smtClean="0"/>
              <a:t> </a:t>
            </a:r>
            <a:r>
              <a:rPr lang="it-IT" sz="2800" dirty="0" err="1" smtClean="0"/>
              <a:t>lose</a:t>
            </a:r>
            <a:r>
              <a:rPr lang="it-IT" sz="2800" dirty="0" smtClean="0"/>
              <a:t> </a:t>
            </a:r>
            <a:r>
              <a:rPr lang="it-IT" sz="2800" dirty="0" err="1" smtClean="0"/>
              <a:t>their</a:t>
            </a:r>
            <a:r>
              <a:rPr lang="it-IT" sz="2800" dirty="0" smtClean="0"/>
              <a:t> </a:t>
            </a:r>
            <a:r>
              <a:rPr lang="it-IT" sz="2800" dirty="0" err="1" smtClean="0"/>
              <a:t>literature</a:t>
            </a:r>
            <a:endParaRPr lang="en-GB" sz="2800" dirty="0"/>
          </a:p>
        </p:txBody>
      </p:sp>
      <p:sp>
        <p:nvSpPr>
          <p:cNvPr id="8" name="Rettangolo arrotondato 7"/>
          <p:cNvSpPr/>
          <p:nvPr/>
        </p:nvSpPr>
        <p:spPr>
          <a:xfrm>
            <a:off x="767662" y="2639192"/>
            <a:ext cx="3312368" cy="1224136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 smtClean="0"/>
              <a:t>They</a:t>
            </a:r>
            <a:r>
              <a:rPr lang="it-IT" sz="2800" dirty="0" smtClean="0"/>
              <a:t>/</a:t>
            </a:r>
            <a:r>
              <a:rPr lang="it-IT" sz="2800" dirty="0" err="1" smtClean="0"/>
              <a:t>we</a:t>
            </a:r>
            <a:r>
              <a:rPr lang="it-IT" sz="2800" dirty="0" smtClean="0"/>
              <a:t> </a:t>
            </a:r>
            <a:r>
              <a:rPr lang="it-IT" sz="2800" dirty="0" err="1" smtClean="0"/>
              <a:t>lose</a:t>
            </a:r>
            <a:r>
              <a:rPr lang="it-IT" sz="2800" dirty="0" smtClean="0"/>
              <a:t> </a:t>
            </a:r>
            <a:r>
              <a:rPr lang="it-IT" sz="2800" dirty="0" err="1" smtClean="0"/>
              <a:t>their</a:t>
            </a:r>
            <a:r>
              <a:rPr lang="it-IT" sz="2800" dirty="0" smtClean="0"/>
              <a:t> </a:t>
            </a:r>
            <a:r>
              <a:rPr lang="it-IT" sz="2800" dirty="0" err="1" smtClean="0"/>
              <a:t>knowledge</a:t>
            </a:r>
            <a:endParaRPr lang="en-GB" sz="2800" dirty="0"/>
          </a:p>
        </p:txBody>
      </p:sp>
      <p:sp>
        <p:nvSpPr>
          <p:cNvPr id="9" name="Rettangolo arrotondato 8"/>
          <p:cNvSpPr/>
          <p:nvPr/>
        </p:nvSpPr>
        <p:spPr>
          <a:xfrm>
            <a:off x="1305544" y="3297677"/>
            <a:ext cx="3312368" cy="1224136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 smtClean="0"/>
              <a:t>They</a:t>
            </a:r>
            <a:r>
              <a:rPr lang="it-IT" sz="2800" dirty="0" smtClean="0"/>
              <a:t>/</a:t>
            </a:r>
            <a:r>
              <a:rPr lang="it-IT" sz="2800" dirty="0" err="1" smtClean="0"/>
              <a:t>we</a:t>
            </a:r>
            <a:r>
              <a:rPr lang="it-IT" sz="2800" dirty="0" smtClean="0"/>
              <a:t> </a:t>
            </a:r>
            <a:r>
              <a:rPr lang="it-IT" sz="2800" dirty="0" err="1" smtClean="0"/>
              <a:t>lose</a:t>
            </a:r>
            <a:r>
              <a:rPr lang="it-IT" sz="2800" dirty="0" smtClean="0"/>
              <a:t> </a:t>
            </a:r>
            <a:r>
              <a:rPr lang="it-IT" sz="2800" dirty="0" err="1" smtClean="0"/>
              <a:t>their</a:t>
            </a:r>
            <a:r>
              <a:rPr lang="it-IT" sz="2800" dirty="0" smtClean="0"/>
              <a:t> culture</a:t>
            </a:r>
            <a:endParaRPr lang="en-GB" sz="2800" dirty="0"/>
          </a:p>
        </p:txBody>
      </p:sp>
      <p:sp>
        <p:nvSpPr>
          <p:cNvPr id="10" name="Rettangolo arrotondato 9"/>
          <p:cNvSpPr/>
          <p:nvPr/>
        </p:nvSpPr>
        <p:spPr>
          <a:xfrm>
            <a:off x="1623011" y="3974855"/>
            <a:ext cx="3312368" cy="1224136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 smtClean="0"/>
              <a:t>They</a:t>
            </a:r>
            <a:r>
              <a:rPr lang="it-IT" sz="2800" dirty="0" smtClean="0"/>
              <a:t> </a:t>
            </a:r>
            <a:r>
              <a:rPr lang="it-IT" sz="2800" dirty="0" err="1" smtClean="0"/>
              <a:t>lose</a:t>
            </a:r>
            <a:r>
              <a:rPr lang="it-IT" sz="2800" dirty="0" smtClean="0"/>
              <a:t> </a:t>
            </a:r>
            <a:r>
              <a:rPr lang="it-IT" sz="2800" dirty="0" err="1" smtClean="0"/>
              <a:t>their</a:t>
            </a:r>
            <a:r>
              <a:rPr lang="it-IT" sz="2800" dirty="0" smtClean="0"/>
              <a:t> </a:t>
            </a:r>
            <a:r>
              <a:rPr lang="it-IT" sz="2800" b="1" dirty="0" err="1" smtClean="0"/>
              <a:t>group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identity</a:t>
            </a:r>
            <a:endParaRPr lang="en-GB" sz="2800" b="1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2199583" y="4511356"/>
            <a:ext cx="3312368" cy="1224136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 smtClean="0"/>
              <a:t>They</a:t>
            </a:r>
            <a:r>
              <a:rPr lang="it-IT" sz="2800" dirty="0" smtClean="0"/>
              <a:t> </a:t>
            </a:r>
            <a:r>
              <a:rPr lang="it-IT" sz="2800" dirty="0" err="1" smtClean="0"/>
              <a:t>lose</a:t>
            </a:r>
            <a:r>
              <a:rPr lang="it-IT" sz="2800" dirty="0" smtClean="0"/>
              <a:t> </a:t>
            </a:r>
            <a:r>
              <a:rPr lang="it-IT" sz="2800" dirty="0" err="1" smtClean="0"/>
              <a:t>their</a:t>
            </a:r>
            <a:r>
              <a:rPr lang="it-IT" sz="2800" dirty="0" smtClean="0"/>
              <a:t> </a:t>
            </a:r>
            <a:r>
              <a:rPr lang="it-IT" sz="2800" dirty="0" err="1" smtClean="0"/>
              <a:t>group</a:t>
            </a:r>
            <a:r>
              <a:rPr lang="it-IT" sz="2800" dirty="0" smtClean="0"/>
              <a:t> </a:t>
            </a:r>
            <a:r>
              <a:rPr lang="it-IT" sz="2800" dirty="0" err="1" smtClean="0"/>
              <a:t>pride</a:t>
            </a:r>
            <a:endParaRPr lang="en-GB" sz="2800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2864459" y="5229200"/>
            <a:ext cx="3723765" cy="1224136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 smtClean="0"/>
              <a:t>They</a:t>
            </a:r>
            <a:r>
              <a:rPr lang="it-IT" sz="2800" dirty="0" smtClean="0"/>
              <a:t> </a:t>
            </a:r>
            <a:r>
              <a:rPr lang="it-IT" sz="2800" dirty="0" err="1" smtClean="0"/>
              <a:t>lose</a:t>
            </a:r>
            <a:r>
              <a:rPr lang="it-IT" sz="2800" dirty="0" smtClean="0"/>
              <a:t> </a:t>
            </a:r>
            <a:r>
              <a:rPr lang="it-IT" sz="2800" dirty="0" err="1" smtClean="0"/>
              <a:t>their</a:t>
            </a:r>
            <a:r>
              <a:rPr lang="it-IT" sz="2800" dirty="0" smtClean="0"/>
              <a:t> social </a:t>
            </a:r>
            <a:r>
              <a:rPr lang="it-IT" sz="2800" dirty="0" err="1" smtClean="0"/>
              <a:t>support</a:t>
            </a:r>
            <a:r>
              <a:rPr lang="it-IT" sz="2800" dirty="0" smtClean="0"/>
              <a:t> network</a:t>
            </a:r>
            <a:endParaRPr lang="en-GB" sz="2800" dirty="0"/>
          </a:p>
        </p:txBody>
      </p:sp>
      <p:sp>
        <p:nvSpPr>
          <p:cNvPr id="13" name="Arrotonda angolo diagonale rettangolo 12"/>
          <p:cNvSpPr/>
          <p:nvPr/>
        </p:nvSpPr>
        <p:spPr>
          <a:xfrm>
            <a:off x="5545270" y="1831504"/>
            <a:ext cx="3096344" cy="1578068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 smtClean="0">
                <a:solidFill>
                  <a:schemeClr val="tx1"/>
                </a:solidFill>
              </a:rPr>
              <a:t>Higher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</a:rPr>
              <a:t>costs</a:t>
            </a:r>
            <a:r>
              <a:rPr lang="it-IT" sz="2800" dirty="0" smtClean="0">
                <a:solidFill>
                  <a:schemeClr val="tx1"/>
                </a:solidFill>
              </a:rPr>
              <a:t> for </a:t>
            </a:r>
            <a:r>
              <a:rPr lang="it-IT" sz="2800" dirty="0" err="1" smtClean="0">
                <a:solidFill>
                  <a:schemeClr val="tx1"/>
                </a:solidFill>
              </a:rPr>
              <a:t>healthcare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4" name="Arrotonda angolo diagonale rettangolo 13"/>
          <p:cNvSpPr/>
          <p:nvPr/>
        </p:nvSpPr>
        <p:spPr>
          <a:xfrm>
            <a:off x="5555069" y="2744209"/>
            <a:ext cx="3096344" cy="1578068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 smtClean="0">
                <a:solidFill>
                  <a:schemeClr val="tx1"/>
                </a:solidFill>
              </a:rPr>
              <a:t>Higher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</a:rPr>
              <a:t>costs</a:t>
            </a:r>
            <a:r>
              <a:rPr lang="it-IT" sz="2800" dirty="0" smtClean="0">
                <a:solidFill>
                  <a:schemeClr val="tx1"/>
                </a:solidFill>
              </a:rPr>
              <a:t> for welfare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5" name="Arrotonda angolo diagonale rettangolo 14"/>
          <p:cNvSpPr/>
          <p:nvPr/>
        </p:nvSpPr>
        <p:spPr>
          <a:xfrm>
            <a:off x="5511951" y="3651132"/>
            <a:ext cx="3096344" cy="1578068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 smtClean="0">
                <a:solidFill>
                  <a:schemeClr val="tx1"/>
                </a:solidFill>
              </a:rPr>
              <a:t>Higher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</a:rPr>
              <a:t>alcohol</a:t>
            </a:r>
            <a:r>
              <a:rPr lang="it-IT" sz="2800" dirty="0" smtClean="0">
                <a:solidFill>
                  <a:schemeClr val="tx1"/>
                </a:solidFill>
              </a:rPr>
              <a:t>/</a:t>
            </a:r>
            <a:r>
              <a:rPr lang="it-IT" sz="2800" dirty="0" err="1" smtClean="0">
                <a:solidFill>
                  <a:schemeClr val="tx1"/>
                </a:solidFill>
              </a:rPr>
              <a:t>drug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</a:rPr>
              <a:t>usage</a:t>
            </a:r>
            <a:r>
              <a:rPr lang="it-IT" sz="2800" dirty="0" smtClean="0">
                <a:solidFill>
                  <a:schemeClr val="tx1"/>
                </a:solidFill>
              </a:rPr>
              <a:t> &amp; </a:t>
            </a:r>
            <a:r>
              <a:rPr lang="it-IT" sz="2800" dirty="0" err="1" smtClean="0">
                <a:solidFill>
                  <a:schemeClr val="tx1"/>
                </a:solidFill>
              </a:rPr>
              <a:t>problems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6" name="Arrotonda angolo diagonale rettangolo 15"/>
          <p:cNvSpPr/>
          <p:nvPr/>
        </p:nvSpPr>
        <p:spPr>
          <a:xfrm>
            <a:off x="5005409" y="5198991"/>
            <a:ext cx="4232539" cy="1290036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err="1" smtClean="0">
                <a:solidFill>
                  <a:schemeClr val="tx1"/>
                </a:solidFill>
              </a:rPr>
              <a:t>Less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</a:rPr>
              <a:t>able</a:t>
            </a:r>
            <a:r>
              <a:rPr lang="it-IT" sz="2800" dirty="0" smtClean="0">
                <a:solidFill>
                  <a:schemeClr val="tx1"/>
                </a:solidFill>
              </a:rPr>
              <a:t> to </a:t>
            </a:r>
            <a:r>
              <a:rPr lang="it-IT" sz="2800" dirty="0" err="1" smtClean="0">
                <a:solidFill>
                  <a:schemeClr val="tx1"/>
                </a:solidFill>
              </a:rPr>
              <a:t>contribute</a:t>
            </a:r>
            <a:r>
              <a:rPr lang="it-IT" sz="2800" dirty="0" smtClean="0">
                <a:solidFill>
                  <a:schemeClr val="tx1"/>
                </a:solidFill>
              </a:rPr>
              <a:t> to </a:t>
            </a:r>
            <a:r>
              <a:rPr lang="it-IT" sz="2800" dirty="0" err="1" smtClean="0">
                <a:solidFill>
                  <a:schemeClr val="tx1"/>
                </a:solidFill>
              </a:rPr>
              <a:t>govt</a:t>
            </a:r>
            <a:r>
              <a:rPr lang="it-IT" sz="2800" dirty="0" smtClean="0">
                <a:solidFill>
                  <a:schemeClr val="tx1"/>
                </a:solidFill>
              </a:rPr>
              <a:t> &amp; society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051720" y="6505872"/>
            <a:ext cx="706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 smtClean="0"/>
              <a:t>Source</a:t>
            </a:r>
            <a:r>
              <a:rPr lang="it-IT" dirty="0" smtClean="0"/>
              <a:t>: Diamond, Jared (2012) </a:t>
            </a:r>
            <a:r>
              <a:rPr lang="it-IT" i="1" dirty="0" smtClean="0"/>
              <a:t>The world </a:t>
            </a:r>
            <a:r>
              <a:rPr lang="it-IT" i="1" dirty="0" err="1" smtClean="0"/>
              <a:t>until</a:t>
            </a:r>
            <a:r>
              <a:rPr lang="it-IT" i="1" dirty="0" smtClean="0"/>
              <a:t> </a:t>
            </a:r>
            <a:r>
              <a:rPr lang="it-IT" i="1" dirty="0" err="1" smtClean="0"/>
              <a:t>yesterday</a:t>
            </a:r>
            <a:r>
              <a:rPr lang="it-IT" dirty="0" smtClean="0"/>
              <a:t>. Penguin.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67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395536" y="-27384"/>
            <a:ext cx="8229600" cy="4092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it-IT" sz="1800" spc="80" dirty="0" err="1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Plurilingualism</a:t>
            </a:r>
            <a:r>
              <a:rPr lang="it-IT" sz="1800" dirty="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it-IT" sz="1800" dirty="0" err="1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Europe’s</a:t>
            </a:r>
            <a:r>
              <a:rPr lang="it-IT" sz="1800" dirty="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future – Jessica A. </a:t>
            </a:r>
            <a:r>
              <a:rPr lang="it-IT" sz="1800" dirty="0" err="1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Thonn</a:t>
            </a:r>
            <a:r>
              <a:rPr lang="it-IT" sz="1800" dirty="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– April 24, 2018  </a:t>
            </a:r>
            <a:endParaRPr lang="en-GB" sz="1800" dirty="0">
              <a:solidFill>
                <a:srgbClr val="FFC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03884" y="406292"/>
            <a:ext cx="8229600" cy="1066800"/>
          </a:xfrm>
        </p:spPr>
        <p:txBody>
          <a:bodyPr/>
          <a:lstStyle/>
          <a:p>
            <a:pPr algn="ctr"/>
            <a:r>
              <a:rPr lang="it-IT" dirty="0" err="1" smtClean="0"/>
              <a:t>Plurilingualism</a:t>
            </a:r>
            <a:r>
              <a:rPr lang="it-IT" dirty="0" smtClean="0"/>
              <a:t> in </a:t>
            </a:r>
            <a:r>
              <a:rPr lang="it-IT" dirty="0" err="1" smtClean="0"/>
              <a:t>Education</a:t>
            </a:r>
            <a:r>
              <a:rPr lang="it-IT" dirty="0" smtClean="0"/>
              <a:t> in </a:t>
            </a:r>
            <a:r>
              <a:rPr lang="it-IT" dirty="0" err="1" smtClean="0"/>
              <a:t>Italy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500" y="2420888"/>
            <a:ext cx="3809671" cy="25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2933867304"/>
              </p:ext>
            </p:extLst>
          </p:nvPr>
        </p:nvGraphicFramePr>
        <p:xfrm>
          <a:off x="1462336" y="170080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043608" y="616530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Source:</a:t>
            </a:r>
            <a:r>
              <a:rPr lang="it-IT" dirty="0" smtClean="0"/>
              <a:t> </a:t>
            </a:r>
            <a:r>
              <a:rPr lang="it-IT" dirty="0" smtClean="0">
                <a:hlinkClick r:id="rId4"/>
              </a:rPr>
              <a:t>http://</a:t>
            </a:r>
            <a:r>
              <a:rPr lang="it-IT" dirty="0" err="1" smtClean="0">
                <a:hlinkClick r:id="rId4"/>
              </a:rPr>
              <a:t>www.integrazionemigranti.gov.it</a:t>
            </a:r>
            <a:r>
              <a:rPr lang="it-IT" dirty="0" smtClean="0">
                <a:hlinkClick r:id="rId4"/>
              </a:rPr>
              <a:t>/</a:t>
            </a:r>
            <a:r>
              <a:rPr lang="it-IT" dirty="0" err="1" smtClean="0">
                <a:hlinkClick r:id="rId4"/>
              </a:rPr>
              <a:t>Attualita</a:t>
            </a:r>
            <a:r>
              <a:rPr lang="it-IT" dirty="0" smtClean="0">
                <a:hlinkClick r:id="rId4"/>
              </a:rPr>
              <a:t>/Notizie/Pagine/Alunni-con-cittadinanza-non-italiana--La-scuola-multiculturale-nei-contesti-</a:t>
            </a:r>
            <a:r>
              <a:rPr lang="it-IT" dirty="0" err="1" smtClean="0">
                <a:hlinkClick r:id="rId4"/>
              </a:rPr>
              <a:t>locali.aspx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it-IT" sz="2000" b="1" dirty="0" err="1" smtClean="0"/>
              <a:t>Foreign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children</a:t>
            </a:r>
            <a:r>
              <a:rPr lang="it-IT" sz="2000" b="1" dirty="0" smtClean="0"/>
              <a:t> in </a:t>
            </a:r>
            <a:r>
              <a:rPr lang="it-IT" sz="2000" b="1" dirty="0" err="1" smtClean="0"/>
              <a:t>Italian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schools</a:t>
            </a:r>
            <a:r>
              <a:rPr lang="it-IT" sz="2000" b="1" dirty="0" smtClean="0"/>
              <a:t> </a:t>
            </a:r>
            <a:r>
              <a:rPr lang="en-GB" sz="2000" b="1" dirty="0" smtClean="0"/>
              <a:t>2014/15 </a:t>
            </a:r>
            <a:br>
              <a:rPr lang="en-GB" sz="2000" b="1" dirty="0" smtClean="0"/>
            </a:br>
            <a:r>
              <a:rPr lang="it-IT" sz="2000" i="1" dirty="0" smtClean="0"/>
              <a:t>(</a:t>
            </a:r>
            <a:r>
              <a:rPr lang="it-IT" sz="2000" i="1" dirty="0" err="1" smtClean="0"/>
              <a:t>national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average</a:t>
            </a:r>
            <a:r>
              <a:rPr lang="it-IT" sz="2000" i="1" dirty="0" smtClean="0"/>
              <a:t>: 9.2%)</a:t>
            </a:r>
            <a:endParaRPr lang="en-GB" sz="2000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95536" y="-27384"/>
            <a:ext cx="8229600" cy="4092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it-IT" sz="1800" spc="80" dirty="0" err="1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Plurilingualism</a:t>
            </a:r>
            <a:r>
              <a:rPr lang="it-IT" sz="1800" dirty="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it-IT" sz="1800" dirty="0" err="1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Europe’s</a:t>
            </a:r>
            <a:r>
              <a:rPr lang="it-IT" sz="1800" dirty="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future – Jessica A. </a:t>
            </a:r>
            <a:r>
              <a:rPr lang="it-IT" sz="1800" dirty="0" err="1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Thonn</a:t>
            </a:r>
            <a:r>
              <a:rPr lang="it-IT" sz="1800" dirty="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– April 24, 2018  </a:t>
            </a:r>
            <a:endParaRPr lang="en-GB" sz="1800" dirty="0">
              <a:solidFill>
                <a:srgbClr val="FFC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7678"/>
            <a:ext cx="8905875" cy="5393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69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381848"/>
            <a:ext cx="8229600" cy="1066800"/>
          </a:xfrm>
        </p:spPr>
        <p:txBody>
          <a:bodyPr/>
          <a:lstStyle/>
          <a:p>
            <a:pPr algn="ctr"/>
            <a:r>
              <a:rPr lang="it-IT" dirty="0" err="1" smtClean="0"/>
              <a:t>Plurilingualism</a:t>
            </a:r>
            <a:r>
              <a:rPr lang="it-IT" dirty="0" smtClean="0"/>
              <a:t> in </a:t>
            </a:r>
            <a:r>
              <a:rPr lang="it-IT" dirty="0" err="1" smtClean="0"/>
              <a:t>Education</a:t>
            </a:r>
            <a:r>
              <a:rPr lang="it-IT" dirty="0" smtClean="0"/>
              <a:t> in </a:t>
            </a:r>
            <a:r>
              <a:rPr lang="it-IT" dirty="0" err="1" smtClean="0"/>
              <a:t>Italy</a:t>
            </a:r>
            <a:endParaRPr lang="en-GB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95536" y="-27384"/>
            <a:ext cx="8229600" cy="4092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it-IT" sz="1800" spc="80" dirty="0" err="1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Plurilingualism</a:t>
            </a:r>
            <a:r>
              <a:rPr lang="it-IT" sz="1800" dirty="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it-IT" sz="1800" dirty="0" err="1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Europe’s</a:t>
            </a:r>
            <a:r>
              <a:rPr lang="it-IT" sz="1800" dirty="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future – Jessica A. </a:t>
            </a:r>
            <a:r>
              <a:rPr lang="it-IT" sz="1800" dirty="0" err="1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Thonn</a:t>
            </a:r>
            <a:r>
              <a:rPr lang="it-IT" sz="1800" dirty="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– April 24, 2018  </a:t>
            </a:r>
            <a:endParaRPr lang="en-GB" sz="1800" dirty="0">
              <a:solidFill>
                <a:srgbClr val="FFC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12290"/>
            <a:ext cx="1826552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60" y="1772816"/>
            <a:ext cx="1872208" cy="140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18476"/>
            <a:ext cx="2095561" cy="13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43" y="1844824"/>
            <a:ext cx="1862777" cy="130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963644" y="4054958"/>
            <a:ext cx="60179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Romanians</a:t>
            </a:r>
            <a:endParaRPr lang="en-GB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646435" y="3383254"/>
            <a:ext cx="29787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none" spc="0" dirty="0" err="1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2nd</a:t>
            </a:r>
            <a:r>
              <a:rPr lang="it-IT" sz="3600" b="1" cap="none" spc="0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it-IT" sz="3600" b="1" cap="none" spc="0" dirty="0" err="1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Albanians</a:t>
            </a:r>
            <a:endParaRPr lang="en-GB" sz="3600" b="1" cap="none" spc="0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335259" y="3904972"/>
            <a:ext cx="22820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cap="none" spc="0" dirty="0" err="1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3rd</a:t>
            </a:r>
            <a:r>
              <a:rPr lang="it-IT" sz="2800" b="1" cap="none" spc="0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it-IT" sz="2800" b="1" cap="none" spc="0" dirty="0" err="1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Albanians</a:t>
            </a:r>
            <a:endParaRPr lang="en-GB" sz="2800" b="1" cap="none" spc="0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69274" y="3381752"/>
            <a:ext cx="33730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2nd</a:t>
            </a:r>
            <a:r>
              <a:rPr lang="it-IT" sz="36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Bangladesh</a:t>
            </a:r>
            <a:endParaRPr lang="en-GB" sz="36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0202" y="4494347"/>
            <a:ext cx="2060257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Nursery </a:t>
            </a:r>
            <a:r>
              <a:rPr lang="it-IT" dirty="0" err="1" smtClean="0"/>
              <a:t>schools</a:t>
            </a:r>
            <a:r>
              <a:rPr lang="it-IT" dirty="0" smtClean="0"/>
              <a:t>:</a:t>
            </a:r>
          </a:p>
          <a:p>
            <a:r>
              <a:rPr lang="it-IT" dirty="0" smtClean="0"/>
              <a:t>Bangladesh </a:t>
            </a:r>
          </a:p>
          <a:p>
            <a:r>
              <a:rPr lang="it-IT" dirty="0" smtClean="0"/>
              <a:t>Morocco</a:t>
            </a:r>
          </a:p>
          <a:p>
            <a:r>
              <a:rPr lang="it-IT" dirty="0" err="1" smtClean="0"/>
              <a:t>Egypt</a:t>
            </a:r>
            <a:r>
              <a:rPr lang="it-IT" dirty="0" smtClean="0"/>
              <a:t> </a:t>
            </a:r>
            <a:endParaRPr lang="en-GB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419955" y="4516623"/>
            <a:ext cx="2060257" cy="14773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 smtClean="0"/>
              <a:t>Primary</a:t>
            </a:r>
            <a:r>
              <a:rPr lang="it-IT" dirty="0" smtClean="0"/>
              <a:t> </a:t>
            </a:r>
            <a:r>
              <a:rPr lang="it-IT" dirty="0" err="1" smtClean="0"/>
              <a:t>schools</a:t>
            </a:r>
            <a:r>
              <a:rPr lang="it-IT" dirty="0" smtClean="0"/>
              <a:t>:</a:t>
            </a:r>
          </a:p>
          <a:p>
            <a:r>
              <a:rPr lang="it-IT" dirty="0" smtClean="0"/>
              <a:t>Bangladesh </a:t>
            </a:r>
          </a:p>
          <a:p>
            <a:r>
              <a:rPr lang="it-IT" dirty="0" err="1" smtClean="0"/>
              <a:t>Egypt</a:t>
            </a:r>
            <a:r>
              <a:rPr lang="it-IT" dirty="0" smtClean="0"/>
              <a:t> </a:t>
            </a:r>
          </a:p>
          <a:p>
            <a:r>
              <a:rPr lang="it-IT" dirty="0" smtClean="0"/>
              <a:t>Pakistan </a:t>
            </a:r>
          </a:p>
          <a:p>
            <a:r>
              <a:rPr lang="it-IT" dirty="0" smtClean="0"/>
              <a:t>India</a:t>
            </a:r>
            <a:endParaRPr lang="en-GB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139100" y="4543960"/>
            <a:ext cx="1897396" cy="14773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High </a:t>
            </a:r>
            <a:r>
              <a:rPr lang="it-IT" dirty="0" err="1" smtClean="0"/>
              <a:t>schools</a:t>
            </a:r>
            <a:r>
              <a:rPr lang="it-IT" dirty="0" smtClean="0"/>
              <a:t>:</a:t>
            </a:r>
          </a:p>
          <a:p>
            <a:r>
              <a:rPr lang="it-IT" dirty="0" smtClean="0"/>
              <a:t>Ucraine </a:t>
            </a:r>
          </a:p>
          <a:p>
            <a:r>
              <a:rPr lang="it-IT" dirty="0" err="1" smtClean="0"/>
              <a:t>Moldovia</a:t>
            </a:r>
            <a:r>
              <a:rPr lang="it-IT" dirty="0" smtClean="0"/>
              <a:t> </a:t>
            </a:r>
          </a:p>
          <a:p>
            <a:r>
              <a:rPr lang="it-IT" dirty="0" smtClean="0"/>
              <a:t>Peru </a:t>
            </a:r>
          </a:p>
          <a:p>
            <a:r>
              <a:rPr lang="it-IT" dirty="0" smtClean="0"/>
              <a:t>Ecuador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4743991" y="4532927"/>
            <a:ext cx="2060257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Middle </a:t>
            </a:r>
            <a:r>
              <a:rPr lang="it-IT" dirty="0" err="1" smtClean="0"/>
              <a:t>schools</a:t>
            </a:r>
            <a:r>
              <a:rPr lang="it-IT" dirty="0" smtClean="0"/>
              <a:t>:</a:t>
            </a:r>
          </a:p>
          <a:p>
            <a:r>
              <a:rPr lang="it-IT" dirty="0" smtClean="0"/>
              <a:t>China</a:t>
            </a:r>
          </a:p>
          <a:p>
            <a:r>
              <a:rPr lang="it-IT" dirty="0" smtClean="0"/>
              <a:t>Macedonia</a:t>
            </a:r>
          </a:p>
          <a:p>
            <a:r>
              <a:rPr lang="it-IT" dirty="0" err="1" smtClean="0"/>
              <a:t>Filippines</a:t>
            </a:r>
            <a:endParaRPr lang="it-IT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952786" y="3843122"/>
            <a:ext cx="7582409" cy="2502778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Heritage  </a:t>
            </a:r>
            <a:r>
              <a:rPr lang="it-IT" dirty="0" err="1" smtClean="0">
                <a:solidFill>
                  <a:srgbClr val="00B050"/>
                </a:solidFill>
              </a:rPr>
              <a:t>language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7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17" grpId="0"/>
      <p:bldP spid="17" grpId="1"/>
      <p:bldP spid="10" grpId="0"/>
      <p:bldP spid="10" grpId="1"/>
      <p:bldP spid="12" grpId="0"/>
      <p:bldP spid="12" grpId="1"/>
      <p:bldP spid="3" grpId="0" animBg="1"/>
      <p:bldP spid="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791289"/>
              </p:ext>
            </p:extLst>
          </p:nvPr>
        </p:nvGraphicFramePr>
        <p:xfrm>
          <a:off x="457200" y="1628798"/>
          <a:ext cx="8229600" cy="3736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487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808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1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The </a:t>
                      </a:r>
                      <a:r>
                        <a:rPr lang="it-IT" sz="1800" dirty="0" err="1" smtClean="0">
                          <a:effectLst/>
                        </a:rPr>
                        <a:t>European</a:t>
                      </a:r>
                      <a:r>
                        <a:rPr lang="it-IT" sz="1800" dirty="0" smtClean="0">
                          <a:effectLst/>
                        </a:rPr>
                        <a:t> situation vs </a:t>
                      </a:r>
                      <a:r>
                        <a:rPr lang="it-IT" sz="1800" dirty="0" err="1" smtClean="0">
                          <a:effectLst/>
                        </a:rPr>
                        <a:t>Italy</a:t>
                      </a:r>
                      <a:r>
                        <a:rPr lang="it-IT" sz="1800" dirty="0" smtClean="0">
                          <a:effectLst/>
                        </a:rPr>
                        <a:t>  (</a:t>
                      </a:r>
                      <a:r>
                        <a:rPr lang="it-IT" sz="1800" dirty="0" err="1" smtClean="0">
                          <a:effectLst/>
                        </a:rPr>
                        <a:t>Eurostat</a:t>
                      </a:r>
                      <a:r>
                        <a:rPr lang="it-IT" sz="1800" dirty="0">
                          <a:effectLst/>
                        </a:rPr>
                        <a:t>, 2014)</a:t>
                      </a:r>
                      <a:endParaRPr lang="en-GB" sz="28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err="1" smtClean="0">
                          <a:effectLst/>
                        </a:rPr>
                        <a:t>Percentage</a:t>
                      </a:r>
                      <a:r>
                        <a:rPr lang="it-IT" sz="2000" baseline="0" dirty="0" smtClean="0">
                          <a:effectLst/>
                        </a:rPr>
                        <a:t> of </a:t>
                      </a:r>
                      <a:r>
                        <a:rPr lang="it-IT" sz="2000" dirty="0" smtClean="0">
                          <a:effectLst/>
                        </a:rPr>
                        <a:t> </a:t>
                      </a:r>
                      <a:r>
                        <a:rPr lang="it-IT" sz="2000" dirty="0" err="1" smtClean="0">
                          <a:effectLst/>
                        </a:rPr>
                        <a:t>immigrants</a:t>
                      </a:r>
                      <a:r>
                        <a:rPr lang="it-IT" sz="2000" dirty="0" smtClean="0">
                          <a:effectLst/>
                        </a:rPr>
                        <a:t>  with a college </a:t>
                      </a:r>
                      <a:r>
                        <a:rPr lang="it-IT" sz="2000" dirty="0" err="1" smtClean="0">
                          <a:effectLst/>
                        </a:rPr>
                        <a:t>degree</a:t>
                      </a:r>
                      <a:r>
                        <a:rPr lang="it-IT" sz="2000" baseline="0" dirty="0" smtClean="0">
                          <a:effectLst/>
                        </a:rPr>
                        <a:t> </a:t>
                      </a:r>
                      <a:r>
                        <a:rPr lang="it-IT" sz="2000" dirty="0" smtClean="0">
                          <a:effectLst/>
                        </a:rPr>
                        <a:t>or </a:t>
                      </a:r>
                      <a:r>
                        <a:rPr lang="it-IT" sz="2000" dirty="0" err="1" smtClean="0">
                          <a:effectLst/>
                        </a:rPr>
                        <a:t>above</a:t>
                      </a:r>
                      <a:r>
                        <a:rPr lang="it-IT" sz="2000" dirty="0" smtClean="0">
                          <a:effectLst/>
                        </a:rPr>
                        <a:t> (15 - 64 </a:t>
                      </a:r>
                      <a:r>
                        <a:rPr lang="it-IT" sz="2000" baseline="0" dirty="0" smtClean="0">
                          <a:effectLst/>
                        </a:rPr>
                        <a:t> </a:t>
                      </a:r>
                      <a:r>
                        <a:rPr lang="it-IT" sz="2000" baseline="0" dirty="0" err="1" smtClean="0">
                          <a:effectLst/>
                        </a:rPr>
                        <a:t>yrs</a:t>
                      </a:r>
                      <a:r>
                        <a:rPr lang="it-IT" sz="2000" baseline="0" dirty="0" smtClean="0">
                          <a:effectLst/>
                        </a:rPr>
                        <a:t> </a:t>
                      </a:r>
                      <a:r>
                        <a:rPr lang="it-IT" sz="2000" baseline="0" dirty="0" err="1" smtClean="0">
                          <a:effectLst/>
                        </a:rPr>
                        <a:t>old</a:t>
                      </a:r>
                      <a:r>
                        <a:rPr lang="it-IT" sz="2000" dirty="0" smtClean="0">
                          <a:effectLst/>
                        </a:rPr>
                        <a:t>) </a:t>
                      </a:r>
                      <a:endParaRPr lang="en-GB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 smtClean="0">
                          <a:effectLst/>
                        </a:rPr>
                        <a:t>UE: </a:t>
                      </a:r>
                      <a:r>
                        <a:rPr lang="it-IT" sz="2400" dirty="0">
                          <a:effectLst/>
                        </a:rPr>
                        <a:t>25,5% </a:t>
                      </a:r>
                      <a:endParaRPr lang="en-GB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 err="1" smtClean="0">
                          <a:effectLst/>
                        </a:rPr>
                        <a:t>Italy</a:t>
                      </a:r>
                      <a:r>
                        <a:rPr lang="it-IT" sz="2400" dirty="0" smtClean="0">
                          <a:effectLst/>
                        </a:rPr>
                        <a:t>: 10%</a:t>
                      </a:r>
                      <a:endParaRPr lang="en-GB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77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 smtClean="0">
                          <a:effectLst/>
                        </a:rPr>
                        <a:t>Percentage</a:t>
                      </a:r>
                      <a:r>
                        <a:rPr lang="it-IT" sz="2000" baseline="0" dirty="0" smtClean="0">
                          <a:effectLst/>
                        </a:rPr>
                        <a:t> of </a:t>
                      </a:r>
                      <a:r>
                        <a:rPr lang="it-IT" sz="2000" dirty="0" smtClean="0">
                          <a:effectLst/>
                        </a:rPr>
                        <a:t> </a:t>
                      </a:r>
                      <a:r>
                        <a:rPr lang="it-IT" sz="2000" dirty="0" err="1" smtClean="0">
                          <a:effectLst/>
                        </a:rPr>
                        <a:t>immigrants</a:t>
                      </a:r>
                      <a:r>
                        <a:rPr lang="it-IT" sz="2000" dirty="0" smtClean="0">
                          <a:effectLst/>
                        </a:rPr>
                        <a:t>  </a:t>
                      </a:r>
                      <a:r>
                        <a:rPr lang="it-IT" sz="2000" dirty="0" err="1" smtClean="0">
                          <a:effectLst/>
                        </a:rPr>
                        <a:t>who</a:t>
                      </a:r>
                      <a:r>
                        <a:rPr lang="it-IT" sz="2000" dirty="0" smtClean="0">
                          <a:effectLst/>
                        </a:rPr>
                        <a:t> </a:t>
                      </a:r>
                      <a:r>
                        <a:rPr lang="it-IT" sz="2000" dirty="0" err="1" smtClean="0">
                          <a:effectLst/>
                        </a:rPr>
                        <a:t>partake</a:t>
                      </a:r>
                      <a:r>
                        <a:rPr lang="it-IT" sz="2000" dirty="0" smtClean="0">
                          <a:effectLst/>
                        </a:rPr>
                        <a:t> in </a:t>
                      </a:r>
                      <a:r>
                        <a:rPr lang="it-IT" sz="2000" baseline="0" dirty="0" smtClean="0">
                          <a:effectLst/>
                        </a:rPr>
                        <a:t> </a:t>
                      </a:r>
                      <a:r>
                        <a:rPr lang="it-IT" sz="2000" dirty="0" err="1" smtClean="0">
                          <a:effectLst/>
                        </a:rPr>
                        <a:t>lifelong</a:t>
                      </a:r>
                      <a:r>
                        <a:rPr lang="it-IT" sz="2000" dirty="0" smtClean="0">
                          <a:effectLst/>
                        </a:rPr>
                        <a:t> </a:t>
                      </a:r>
                      <a:r>
                        <a:rPr lang="it-IT" sz="2000" dirty="0" err="1" smtClean="0">
                          <a:effectLst/>
                        </a:rPr>
                        <a:t>learning</a:t>
                      </a:r>
                      <a:r>
                        <a:rPr lang="it-IT" sz="2000" dirty="0" smtClean="0">
                          <a:effectLst/>
                        </a:rPr>
                        <a:t>   (15 - 64 </a:t>
                      </a:r>
                      <a:r>
                        <a:rPr lang="it-IT" sz="2000" baseline="0" dirty="0" smtClean="0">
                          <a:effectLst/>
                        </a:rPr>
                        <a:t> </a:t>
                      </a:r>
                      <a:r>
                        <a:rPr lang="it-IT" sz="2000" baseline="0" dirty="0" err="1" smtClean="0">
                          <a:effectLst/>
                        </a:rPr>
                        <a:t>yrs</a:t>
                      </a:r>
                      <a:r>
                        <a:rPr lang="it-IT" sz="2000" baseline="0" dirty="0" smtClean="0">
                          <a:effectLst/>
                        </a:rPr>
                        <a:t> </a:t>
                      </a:r>
                      <a:r>
                        <a:rPr lang="it-IT" sz="2000" baseline="0" dirty="0" err="1" smtClean="0">
                          <a:effectLst/>
                        </a:rPr>
                        <a:t>old</a:t>
                      </a:r>
                      <a:r>
                        <a:rPr lang="it-IT" sz="2000" dirty="0" smtClean="0">
                          <a:effectLst/>
                        </a:rPr>
                        <a:t>) </a:t>
                      </a:r>
                      <a:endParaRPr lang="en-GB" sz="2000" dirty="0" smtClean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 smtClean="0">
                          <a:effectLst/>
                        </a:rPr>
                        <a:t>UE: 15%</a:t>
                      </a:r>
                      <a:endParaRPr lang="en-GB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 err="1" smtClean="0">
                          <a:effectLst/>
                        </a:rPr>
                        <a:t>Italy</a:t>
                      </a:r>
                      <a:r>
                        <a:rPr lang="it-IT" sz="2400" dirty="0" smtClean="0">
                          <a:effectLst/>
                        </a:rPr>
                        <a:t>: 6%</a:t>
                      </a:r>
                      <a:endParaRPr lang="en-GB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77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 smtClean="0">
                          <a:effectLst/>
                        </a:rPr>
                        <a:t>Percentage</a:t>
                      </a:r>
                      <a:r>
                        <a:rPr lang="it-IT" sz="2000" baseline="0" dirty="0" smtClean="0">
                          <a:effectLst/>
                        </a:rPr>
                        <a:t> of </a:t>
                      </a:r>
                      <a:r>
                        <a:rPr lang="it-IT" sz="2000" dirty="0" smtClean="0">
                          <a:effectLst/>
                        </a:rPr>
                        <a:t> </a:t>
                      </a:r>
                      <a:r>
                        <a:rPr lang="it-IT" sz="2000" dirty="0" err="1" smtClean="0">
                          <a:effectLst/>
                        </a:rPr>
                        <a:t>immigrants</a:t>
                      </a:r>
                      <a:r>
                        <a:rPr lang="it-IT" sz="2000" dirty="0" smtClean="0">
                          <a:effectLst/>
                        </a:rPr>
                        <a:t>  </a:t>
                      </a:r>
                      <a:r>
                        <a:rPr lang="it-IT" sz="2000" dirty="0" err="1" smtClean="0">
                          <a:effectLst/>
                        </a:rPr>
                        <a:t>not</a:t>
                      </a:r>
                      <a:r>
                        <a:rPr lang="it-IT" sz="2000" baseline="0" dirty="0" smtClean="0">
                          <a:effectLst/>
                        </a:rPr>
                        <a:t> </a:t>
                      </a:r>
                      <a:r>
                        <a:rPr lang="it-IT" sz="2000" baseline="0" dirty="0" err="1" smtClean="0">
                          <a:effectLst/>
                        </a:rPr>
                        <a:t>engaged</a:t>
                      </a:r>
                      <a:r>
                        <a:rPr lang="it-IT" sz="2000" baseline="0" dirty="0" smtClean="0">
                          <a:effectLst/>
                        </a:rPr>
                        <a:t> in </a:t>
                      </a:r>
                      <a:r>
                        <a:rPr lang="it-IT" sz="2000" baseline="0" dirty="0" err="1" smtClean="0">
                          <a:effectLst/>
                        </a:rPr>
                        <a:t>education</a:t>
                      </a:r>
                      <a:r>
                        <a:rPr lang="it-IT" sz="2000" baseline="0" dirty="0" smtClean="0">
                          <a:effectLst/>
                        </a:rPr>
                        <a:t>, </a:t>
                      </a:r>
                      <a:r>
                        <a:rPr lang="it-IT" sz="2000" baseline="0" dirty="0" err="1" smtClean="0">
                          <a:effectLst/>
                        </a:rPr>
                        <a:t>employment</a:t>
                      </a:r>
                      <a:r>
                        <a:rPr lang="it-IT" sz="2000" baseline="0" dirty="0" smtClean="0">
                          <a:effectLst/>
                        </a:rPr>
                        <a:t> or training  </a:t>
                      </a:r>
                      <a:r>
                        <a:rPr lang="it-IT" sz="2000" dirty="0" smtClean="0">
                          <a:effectLst/>
                        </a:rPr>
                        <a:t>(15 - 29 </a:t>
                      </a:r>
                      <a:r>
                        <a:rPr lang="it-IT" sz="2000" dirty="0" err="1" smtClean="0">
                          <a:effectLst/>
                        </a:rPr>
                        <a:t>yrs</a:t>
                      </a:r>
                      <a:r>
                        <a:rPr lang="it-IT" sz="2000" dirty="0" smtClean="0">
                          <a:effectLst/>
                        </a:rPr>
                        <a:t> </a:t>
                      </a:r>
                      <a:r>
                        <a:rPr lang="it-IT" sz="2000" dirty="0" err="1" smtClean="0">
                          <a:effectLst/>
                        </a:rPr>
                        <a:t>old</a:t>
                      </a:r>
                      <a:r>
                        <a:rPr lang="it-IT" sz="2000" dirty="0" smtClean="0">
                          <a:effectLst/>
                        </a:rPr>
                        <a:t>)</a:t>
                      </a:r>
                      <a:endParaRPr lang="en-GB" sz="2000" dirty="0" smtClean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 smtClean="0">
                          <a:effectLst/>
                        </a:rPr>
                        <a:t>UE: </a:t>
                      </a:r>
                      <a:r>
                        <a:rPr lang="it-IT" sz="2400" dirty="0">
                          <a:effectLst/>
                        </a:rPr>
                        <a:t>23%</a:t>
                      </a:r>
                      <a:endParaRPr lang="en-GB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 err="1" smtClean="0">
                          <a:effectLst/>
                        </a:rPr>
                        <a:t>Italy</a:t>
                      </a:r>
                      <a:r>
                        <a:rPr lang="it-IT" sz="2400" dirty="0" smtClean="0">
                          <a:effectLst/>
                        </a:rPr>
                        <a:t>: 35%</a:t>
                      </a:r>
                      <a:endParaRPr lang="en-GB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7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err="1" smtClean="0">
                          <a:effectLst/>
                        </a:rPr>
                        <a:t>Immigrant</a:t>
                      </a:r>
                      <a:r>
                        <a:rPr lang="it-IT" sz="2000" dirty="0" smtClean="0">
                          <a:effectLst/>
                        </a:rPr>
                        <a:t>  </a:t>
                      </a:r>
                      <a:r>
                        <a:rPr lang="it-IT" sz="2000" dirty="0" err="1" smtClean="0">
                          <a:effectLst/>
                        </a:rPr>
                        <a:t>early</a:t>
                      </a:r>
                      <a:r>
                        <a:rPr lang="it-IT" sz="2000" dirty="0" smtClean="0">
                          <a:effectLst/>
                        </a:rPr>
                        <a:t> </a:t>
                      </a:r>
                      <a:r>
                        <a:rPr lang="it-IT" sz="2000" dirty="0" err="1">
                          <a:effectLst/>
                        </a:rPr>
                        <a:t>school</a:t>
                      </a:r>
                      <a:r>
                        <a:rPr lang="it-IT" sz="2000" dirty="0">
                          <a:effectLst/>
                        </a:rPr>
                        <a:t> </a:t>
                      </a:r>
                      <a:r>
                        <a:rPr lang="it-IT" sz="2000" dirty="0" err="1">
                          <a:effectLst/>
                        </a:rPr>
                        <a:t>leavers</a:t>
                      </a:r>
                      <a:r>
                        <a:rPr lang="it-IT" sz="2000" dirty="0">
                          <a:effectLst/>
                        </a:rPr>
                        <a:t> </a:t>
                      </a:r>
                      <a:r>
                        <a:rPr lang="it-IT" sz="2000" dirty="0" smtClean="0">
                          <a:effectLst/>
                        </a:rPr>
                        <a:t>(18 – 24 </a:t>
                      </a:r>
                      <a:r>
                        <a:rPr lang="it-IT" sz="2000" dirty="0" err="1" smtClean="0">
                          <a:effectLst/>
                        </a:rPr>
                        <a:t>yrs</a:t>
                      </a:r>
                      <a:r>
                        <a:rPr lang="it-IT" sz="2000" dirty="0" smtClean="0">
                          <a:effectLst/>
                        </a:rPr>
                        <a:t> </a:t>
                      </a:r>
                      <a:r>
                        <a:rPr lang="it-IT" sz="2000" dirty="0" err="1" smtClean="0">
                          <a:effectLst/>
                        </a:rPr>
                        <a:t>old</a:t>
                      </a:r>
                      <a:r>
                        <a:rPr lang="it-IT" sz="2000" dirty="0" smtClean="0">
                          <a:effectLst/>
                        </a:rPr>
                        <a:t>)</a:t>
                      </a:r>
                      <a:endParaRPr lang="en-GB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 smtClean="0">
                          <a:effectLst/>
                        </a:rPr>
                        <a:t>UE: 23%</a:t>
                      </a:r>
                      <a:endParaRPr lang="en-GB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 err="1" smtClean="0">
                          <a:effectLst/>
                        </a:rPr>
                        <a:t>Italy</a:t>
                      </a:r>
                      <a:r>
                        <a:rPr lang="it-IT" sz="2400" dirty="0" smtClean="0">
                          <a:effectLst/>
                        </a:rPr>
                        <a:t>: 35%</a:t>
                      </a:r>
                      <a:endParaRPr lang="en-GB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egnaposto contenuto 2"/>
          <p:cNvSpPr txBox="1">
            <a:spLocks/>
          </p:cNvSpPr>
          <p:nvPr/>
        </p:nvSpPr>
        <p:spPr>
          <a:xfrm>
            <a:off x="395536" y="-27384"/>
            <a:ext cx="8229600" cy="4092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it-IT" sz="1800" spc="80" dirty="0" err="1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Plurilingualism</a:t>
            </a:r>
            <a:r>
              <a:rPr lang="it-IT" sz="1800" dirty="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it-IT" sz="1800" dirty="0" err="1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Europe’s</a:t>
            </a:r>
            <a:r>
              <a:rPr lang="it-IT" sz="1800" dirty="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future – Jessica A. </a:t>
            </a:r>
            <a:r>
              <a:rPr lang="it-IT" sz="1800" dirty="0" err="1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Thonn</a:t>
            </a:r>
            <a:r>
              <a:rPr lang="it-IT" sz="1800" dirty="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– April 24, 2018  </a:t>
            </a:r>
            <a:endParaRPr lang="en-GB" sz="1800" dirty="0">
              <a:solidFill>
                <a:srgbClr val="FFC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6514" y="692696"/>
            <a:ext cx="8229600" cy="1066800"/>
          </a:xfrm>
        </p:spPr>
        <p:txBody>
          <a:bodyPr/>
          <a:lstStyle/>
          <a:p>
            <a:r>
              <a:rPr lang="it-IT" dirty="0" err="1" smtClean="0">
                <a:solidFill>
                  <a:srgbClr val="FF9933"/>
                </a:solidFill>
              </a:rPr>
              <a:t>Current</a:t>
            </a:r>
            <a:r>
              <a:rPr lang="it-IT" dirty="0" smtClean="0">
                <a:solidFill>
                  <a:srgbClr val="FF9933"/>
                </a:solidFill>
              </a:rPr>
              <a:t> trends</a:t>
            </a:r>
            <a:endParaRPr lang="en-GB" dirty="0">
              <a:solidFill>
                <a:srgbClr val="FF9933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2664296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it-IT" dirty="0" err="1" smtClean="0"/>
              <a:t>Minority</a:t>
            </a:r>
            <a:r>
              <a:rPr lang="it-IT" dirty="0" smtClean="0"/>
              <a:t> </a:t>
            </a:r>
            <a:r>
              <a:rPr lang="it-IT" dirty="0" err="1" smtClean="0"/>
              <a:t>languages</a:t>
            </a:r>
            <a:r>
              <a:rPr lang="it-IT" dirty="0" smtClean="0"/>
              <a:t>/</a:t>
            </a:r>
            <a:r>
              <a:rPr lang="it-IT" dirty="0" err="1" smtClean="0"/>
              <a:t>dialects</a:t>
            </a:r>
            <a:endParaRPr lang="it-IT" dirty="0"/>
          </a:p>
          <a:p>
            <a:pPr marL="624078" indent="-514350">
              <a:buFont typeface="+mj-lt"/>
              <a:buAutoNum type="arabicPeriod"/>
            </a:pPr>
            <a:r>
              <a:rPr lang="it-IT" dirty="0" err="1" smtClean="0"/>
              <a:t>Freedom</a:t>
            </a:r>
            <a:r>
              <a:rPr lang="it-IT" dirty="0" smtClean="0"/>
              <a:t> of </a:t>
            </a:r>
            <a:r>
              <a:rPr lang="it-IT" dirty="0" err="1" smtClean="0"/>
              <a:t>choice</a:t>
            </a:r>
            <a:endParaRPr lang="it-IT" dirty="0" smtClean="0"/>
          </a:p>
          <a:p>
            <a:pPr marL="624078" indent="-514350">
              <a:buFont typeface="+mj-lt"/>
              <a:buAutoNum type="arabicPeriod"/>
            </a:pPr>
            <a:r>
              <a:rPr lang="it-IT" dirty="0" err="1" smtClean="0"/>
              <a:t>Learn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neighbors</a:t>
            </a:r>
            <a:r>
              <a:rPr lang="it-IT" dirty="0" smtClean="0"/>
              <a:t>’ </a:t>
            </a:r>
            <a:r>
              <a:rPr lang="it-IT" dirty="0" err="1" smtClean="0"/>
              <a:t>tongue</a:t>
            </a:r>
            <a:endParaRPr lang="it-IT" dirty="0" smtClean="0"/>
          </a:p>
          <a:p>
            <a:pPr marL="624078" indent="-514350">
              <a:buFont typeface="+mj-lt"/>
              <a:buAutoNum type="arabicPeriod"/>
            </a:pPr>
            <a:r>
              <a:rPr lang="it-IT" dirty="0" err="1" smtClean="0"/>
              <a:t>Intercomprehension</a:t>
            </a:r>
            <a:endParaRPr lang="it-IT" dirty="0" smtClean="0"/>
          </a:p>
          <a:p>
            <a:pPr marL="624078" indent="-514350">
              <a:buFont typeface="+mj-lt"/>
              <a:buAutoNum type="arabicPeriod"/>
            </a:pPr>
            <a:r>
              <a:rPr lang="it-IT" dirty="0" err="1" smtClean="0"/>
              <a:t>Languaculture</a:t>
            </a:r>
            <a:endParaRPr lang="it-IT" dirty="0" smtClean="0"/>
          </a:p>
          <a:p>
            <a:pPr marL="624078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95536" y="-27384"/>
            <a:ext cx="8229600" cy="4092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it-IT" sz="1800" spc="80" dirty="0" err="1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Plurilingualism</a:t>
            </a:r>
            <a:r>
              <a:rPr lang="it-IT" sz="1800" dirty="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it-IT" sz="1800" dirty="0" err="1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Europe’s</a:t>
            </a:r>
            <a:r>
              <a:rPr lang="it-IT" sz="1800" dirty="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future – Jessica A. </a:t>
            </a:r>
            <a:r>
              <a:rPr lang="it-IT" sz="1800" dirty="0" err="1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Thonn</a:t>
            </a:r>
            <a:r>
              <a:rPr lang="it-IT" sz="1800" dirty="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– April 24, 2018  </a:t>
            </a:r>
            <a:endParaRPr lang="en-GB" sz="1800" dirty="0">
              <a:solidFill>
                <a:srgbClr val="FFC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umetto 3 5"/>
          <p:cNvSpPr/>
          <p:nvPr/>
        </p:nvSpPr>
        <p:spPr>
          <a:xfrm>
            <a:off x="4211960" y="3429000"/>
            <a:ext cx="4932040" cy="1800200"/>
          </a:xfrm>
          <a:prstGeom prst="wedgeEllipseCallout">
            <a:avLst>
              <a:gd name="adj1" fmla="val -47667"/>
              <a:gd name="adj2" fmla="val 7052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9933"/>
                </a:solidFill>
                <a:latin typeface="Tahoma"/>
                <a:ea typeface="MS Mincho"/>
              </a:rPr>
              <a:t>Мы вас похороним!</a:t>
            </a:r>
            <a:endParaRPr lang="en-GB" sz="4400" dirty="0">
              <a:solidFill>
                <a:srgbClr val="FF9933"/>
              </a:solidFill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31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395536" y="-27384"/>
            <a:ext cx="8229600" cy="4092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it-IT" sz="1800" spc="80" dirty="0" err="1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Plurilingualism</a:t>
            </a:r>
            <a:r>
              <a:rPr lang="it-IT" sz="1800" dirty="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it-IT" sz="1800" dirty="0" err="1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Europe’s</a:t>
            </a:r>
            <a:r>
              <a:rPr lang="it-IT" sz="1800" dirty="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future – Jessica A. </a:t>
            </a:r>
            <a:r>
              <a:rPr lang="it-IT" sz="1800" dirty="0" err="1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Thonn</a:t>
            </a:r>
            <a:r>
              <a:rPr lang="it-IT" sz="1800" dirty="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– April 24, 2018  </a:t>
            </a:r>
            <a:endParaRPr lang="en-GB" sz="1800" dirty="0">
              <a:solidFill>
                <a:srgbClr val="FFC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282" y="620688"/>
            <a:ext cx="4554107" cy="238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123728" y="3579981"/>
            <a:ext cx="60364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1" indent="-285750">
              <a:buFont typeface="Courier New" panose="02070309020205020404" pitchFamily="49" charset="0"/>
              <a:buChar char="o"/>
            </a:pPr>
            <a:r>
              <a:rPr lang="en-GB" dirty="0"/>
              <a:t>Enter into </a:t>
            </a:r>
            <a:r>
              <a:rPr lang="en-GB" b="1" dirty="0"/>
              <a:t>your</a:t>
            </a:r>
            <a:r>
              <a:rPr lang="en-GB" dirty="0"/>
              <a:t> </a:t>
            </a:r>
            <a:r>
              <a:rPr lang="en-GB" dirty="0" smtClean="0"/>
              <a:t> palace </a:t>
            </a:r>
            <a:endParaRPr lang="en-GB" dirty="0"/>
          </a:p>
          <a:p>
            <a:pPr marL="357188" lvl="1" indent="-285750">
              <a:buFont typeface="Courier New" panose="02070309020205020404" pitchFamily="49" charset="0"/>
              <a:buChar char="o"/>
            </a:pPr>
            <a:r>
              <a:rPr lang="en-GB" dirty="0"/>
              <a:t>You come from the clouds, the mists, </a:t>
            </a:r>
            <a:r>
              <a:rPr lang="en-GB" b="1" dirty="0"/>
              <a:t>a mysterious place</a:t>
            </a:r>
            <a:r>
              <a:rPr lang="en-GB" dirty="0"/>
              <a:t>; </a:t>
            </a:r>
          </a:p>
          <a:p>
            <a:pPr marL="357188" lvl="1" indent="-285750">
              <a:buFont typeface="Courier New" panose="02070309020205020404" pitchFamily="49" charset="0"/>
              <a:buChar char="o"/>
            </a:pPr>
            <a:r>
              <a:rPr lang="en-GB" dirty="0"/>
              <a:t>The ancient kings who in the past were guardians </a:t>
            </a:r>
            <a:r>
              <a:rPr lang="en-GB" b="1" dirty="0"/>
              <a:t>of your domain</a:t>
            </a:r>
            <a:r>
              <a:rPr lang="en-GB" dirty="0"/>
              <a:t> said you would </a:t>
            </a:r>
            <a:r>
              <a:rPr lang="en-GB" dirty="0" smtClean="0"/>
              <a:t>return</a:t>
            </a:r>
          </a:p>
          <a:p>
            <a:pPr marL="357188" lvl="1" indent="-285750">
              <a:buFont typeface="Courier New" panose="02070309020205020404" pitchFamily="49" charset="0"/>
              <a:buChar char="o"/>
            </a:pPr>
            <a:r>
              <a:rPr lang="en-GB" dirty="0" smtClean="0"/>
              <a:t>you </a:t>
            </a:r>
            <a:r>
              <a:rPr lang="en-GB" dirty="0"/>
              <a:t>have come to </a:t>
            </a:r>
            <a:r>
              <a:rPr lang="en-GB" b="1" dirty="0"/>
              <a:t>your</a:t>
            </a:r>
            <a:r>
              <a:rPr lang="en-GB" dirty="0"/>
              <a:t> </a:t>
            </a:r>
            <a:r>
              <a:rPr lang="en-GB" dirty="0" smtClean="0"/>
              <a:t> throne</a:t>
            </a:r>
            <a:r>
              <a:rPr lang="en-GB" dirty="0"/>
              <a:t>, which I have briefly kept </a:t>
            </a:r>
            <a:r>
              <a:rPr lang="en-GB" b="1" dirty="0"/>
              <a:t>for you</a:t>
            </a:r>
            <a:r>
              <a:rPr lang="en-GB" dirty="0"/>
              <a:t>.</a:t>
            </a:r>
          </a:p>
          <a:p>
            <a:pPr marL="357188" lvl="1" indent="-285750">
              <a:buFont typeface="Courier New" panose="02070309020205020404" pitchFamily="49" charset="0"/>
              <a:buChar char="o"/>
            </a:pPr>
            <a:r>
              <a:rPr lang="en-GB" dirty="0" smtClean="0"/>
              <a:t>It </a:t>
            </a:r>
            <a:r>
              <a:rPr lang="en-GB" dirty="0"/>
              <a:t>is not just a fantasy, just a dream; </a:t>
            </a:r>
            <a:r>
              <a:rPr lang="en-GB" b="1" dirty="0"/>
              <a:t>I am not dreaming</a:t>
            </a:r>
            <a:r>
              <a:rPr lang="en-GB" dirty="0"/>
              <a:t>, not fantasising; for I have seen you, I have looked upon you</a:t>
            </a:r>
          </a:p>
        </p:txBody>
      </p:sp>
      <p:sp>
        <p:nvSpPr>
          <p:cNvPr id="6" name="Rettangolo 5"/>
          <p:cNvSpPr/>
          <p:nvPr/>
        </p:nvSpPr>
        <p:spPr>
          <a:xfrm>
            <a:off x="1763688" y="3107523"/>
            <a:ext cx="5874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1519: </a:t>
            </a:r>
            <a:r>
              <a:rPr lang="en-GB" dirty="0" err="1"/>
              <a:t>Moteukzoma</a:t>
            </a:r>
            <a:r>
              <a:rPr lang="en-GB" dirty="0"/>
              <a:t> (Montezuma) and Hernan Cortes</a:t>
            </a:r>
          </a:p>
        </p:txBody>
      </p:sp>
    </p:spTree>
    <p:extLst>
      <p:ext uri="{BB962C8B-B14F-4D97-AF65-F5344CB8AC3E}">
        <p14:creationId xmlns:p14="http://schemas.microsoft.com/office/powerpoint/2010/main" val="428574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NEW languages_signpost_including_english_french_chinese_dutc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736077" cy="4018892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-27384"/>
            <a:ext cx="8229600" cy="40923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it-IT" sz="1800" spc="80" dirty="0" err="1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Plurilingualism</a:t>
            </a:r>
            <a:r>
              <a:rPr lang="it-IT" sz="1800" dirty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it-IT" sz="1800" dirty="0" err="1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Europe’s</a:t>
            </a:r>
            <a:r>
              <a:rPr lang="it-IT" sz="1800" dirty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800" dirty="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future – Jessica A. </a:t>
            </a:r>
            <a:r>
              <a:rPr lang="it-IT" sz="1800" dirty="0" err="1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Thonn</a:t>
            </a:r>
            <a:r>
              <a:rPr lang="it-IT" sz="1800" dirty="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– April 24, 2018  </a:t>
            </a:r>
            <a:endParaRPr lang="en-GB" sz="1800" dirty="0">
              <a:solidFill>
                <a:srgbClr val="FFC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5997" y="3846570"/>
            <a:ext cx="8746658" cy="260676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t-IT" sz="3200" dirty="0">
                <a:solidFill>
                  <a:schemeClr val="tx1"/>
                </a:solidFill>
              </a:rPr>
              <a:t/>
            </a:r>
            <a:br>
              <a:rPr lang="it-IT" sz="3200" dirty="0">
                <a:solidFill>
                  <a:schemeClr val="tx1"/>
                </a:solidFill>
              </a:rPr>
            </a:br>
            <a:r>
              <a:rPr lang="it-IT" sz="3200" dirty="0" smtClean="0">
                <a:solidFill>
                  <a:schemeClr val="tx1"/>
                </a:solidFill>
              </a:rPr>
              <a:t/>
            </a:r>
            <a:br>
              <a:rPr lang="it-IT" sz="3200" dirty="0" smtClean="0">
                <a:solidFill>
                  <a:schemeClr val="tx1"/>
                </a:solidFill>
              </a:rPr>
            </a:br>
            <a:r>
              <a:rPr lang="it-IT" sz="3200" dirty="0" smtClean="0">
                <a:solidFill>
                  <a:schemeClr val="tx1"/>
                </a:solidFill>
              </a:rPr>
              <a:t/>
            </a:r>
            <a:br>
              <a:rPr lang="it-IT" sz="3200" dirty="0" smtClean="0">
                <a:solidFill>
                  <a:schemeClr val="tx1"/>
                </a:solidFill>
              </a:rPr>
            </a:b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43608" y="5512045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solidFill>
                  <a:schemeClr val="tx1"/>
                </a:solidFill>
              </a:rPr>
              <a:t>Speculating</a:t>
            </a:r>
            <a:r>
              <a:rPr lang="it-IT" sz="3200" dirty="0" smtClean="0">
                <a:solidFill>
                  <a:schemeClr val="tx1"/>
                </a:solidFill>
              </a:rPr>
              <a:t> </a:t>
            </a:r>
            <a:r>
              <a:rPr lang="it-IT" sz="3200" dirty="0" err="1" smtClean="0">
                <a:solidFill>
                  <a:schemeClr val="tx1"/>
                </a:solidFill>
              </a:rPr>
              <a:t>about</a:t>
            </a:r>
            <a:r>
              <a:rPr lang="it-IT" sz="3200" dirty="0" smtClean="0">
                <a:solidFill>
                  <a:schemeClr val="tx1"/>
                </a:solidFill>
              </a:rPr>
              <a:t> the future</a:t>
            </a:r>
            <a:endParaRPr lang="en-GB" sz="32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03095" y="4860449"/>
            <a:ext cx="8277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tx1"/>
                </a:solidFill>
              </a:rPr>
              <a:t> </a:t>
            </a:r>
            <a:r>
              <a:rPr lang="it-IT" sz="3200" dirty="0" err="1" smtClean="0">
                <a:solidFill>
                  <a:schemeClr val="tx1"/>
                </a:solidFill>
              </a:rPr>
              <a:t>Current</a:t>
            </a:r>
            <a:r>
              <a:rPr lang="it-IT" sz="3200" dirty="0" smtClean="0">
                <a:solidFill>
                  <a:schemeClr val="tx1"/>
                </a:solidFill>
              </a:rPr>
              <a:t> trends and hot </a:t>
            </a:r>
            <a:r>
              <a:rPr lang="it-IT" sz="3200" dirty="0" err="1" smtClean="0">
                <a:solidFill>
                  <a:schemeClr val="tx1"/>
                </a:solidFill>
              </a:rPr>
              <a:t>topics</a:t>
            </a:r>
            <a:endParaRPr lang="en-GB" sz="3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03095" y="4221088"/>
            <a:ext cx="8277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tx1"/>
                </a:solidFill>
              </a:rPr>
              <a:t> </a:t>
            </a:r>
            <a:r>
              <a:rPr lang="it-IT" sz="3200" kern="1500" dirty="0" err="1" smtClean="0">
                <a:solidFill>
                  <a:schemeClr val="tx1"/>
                </a:solidFill>
              </a:rPr>
              <a:t>Past</a:t>
            </a:r>
            <a:r>
              <a:rPr lang="it-IT" sz="3200" kern="1500" dirty="0" smtClean="0">
                <a:solidFill>
                  <a:schemeClr val="tx1"/>
                </a:solidFill>
              </a:rPr>
              <a:t> and </a:t>
            </a:r>
            <a:r>
              <a:rPr lang="it-IT" sz="3200" kern="1500" dirty="0" err="1" smtClean="0">
                <a:solidFill>
                  <a:schemeClr val="tx1"/>
                </a:solidFill>
              </a:rPr>
              <a:t>present</a:t>
            </a:r>
            <a:r>
              <a:rPr lang="it-IT" sz="3200" kern="1500" dirty="0" smtClean="0">
                <a:solidFill>
                  <a:schemeClr val="tx1"/>
                </a:solidFill>
              </a:rPr>
              <a:t> EU </a:t>
            </a:r>
            <a:r>
              <a:rPr lang="it-IT" sz="3200" kern="1500" dirty="0" err="1" smtClean="0">
                <a:solidFill>
                  <a:schemeClr val="tx1"/>
                </a:solidFill>
              </a:rPr>
              <a:t>plurilingualism</a:t>
            </a:r>
            <a:endParaRPr lang="en-GB" sz="3200" kern="15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11" y="4869160"/>
            <a:ext cx="533581" cy="56496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04" y="5524091"/>
            <a:ext cx="673596" cy="71322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22320"/>
            <a:ext cx="361070" cy="382310"/>
          </a:xfrm>
          <a:prstGeom prst="rect">
            <a:avLst/>
          </a:prstGeom>
        </p:spPr>
      </p:pic>
      <p:sp>
        <p:nvSpPr>
          <p:cNvPr id="10" name="Freccia curva 9"/>
          <p:cNvSpPr/>
          <p:nvPr/>
        </p:nvSpPr>
        <p:spPr>
          <a:xfrm>
            <a:off x="4481580" y="2901450"/>
            <a:ext cx="2391017" cy="1440160"/>
          </a:xfrm>
          <a:prstGeom prst="bentArrow">
            <a:avLst/>
          </a:prstGeom>
          <a:gradFill>
            <a:gsLst>
              <a:gs pos="0">
                <a:srgbClr val="004600"/>
              </a:gs>
              <a:gs pos="50000">
                <a:srgbClr val="004600"/>
              </a:gs>
              <a:gs pos="100000">
                <a:srgbClr val="006600"/>
              </a:gs>
            </a:gsLst>
            <a:lin ang="5400000" scaled="0"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6900761" y="2901450"/>
            <a:ext cx="1902065" cy="662810"/>
          </a:xfrm>
          <a:prstGeom prst="roundRect">
            <a:avLst/>
          </a:prstGeom>
          <a:solidFill>
            <a:srgbClr val="004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/>
              <a:t>A</a:t>
            </a:r>
            <a:r>
              <a:rPr lang="it-IT" sz="2400" b="1" dirty="0" err="1" smtClean="0"/>
              <a:t>ttitudes</a:t>
            </a:r>
            <a:endParaRPr lang="en-GB" sz="2400" b="1" dirty="0"/>
          </a:p>
        </p:txBody>
      </p:sp>
      <p:sp>
        <p:nvSpPr>
          <p:cNvPr id="15" name="Freccia curva 14"/>
          <p:cNvSpPr/>
          <p:nvPr/>
        </p:nvSpPr>
        <p:spPr>
          <a:xfrm rot="16200000">
            <a:off x="3761501" y="2406731"/>
            <a:ext cx="2391017" cy="1440160"/>
          </a:xfrm>
          <a:prstGeom prst="bentArrow">
            <a:avLst/>
          </a:prstGeom>
          <a:gradFill>
            <a:gsLst>
              <a:gs pos="0">
                <a:srgbClr val="004600"/>
              </a:gs>
              <a:gs pos="50000">
                <a:srgbClr val="004600"/>
              </a:gs>
              <a:gs pos="100000">
                <a:srgbClr val="006600"/>
              </a:gs>
            </a:gsLst>
            <a:lin ang="5400000" scaled="0"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3678222" y="1268492"/>
            <a:ext cx="2333938" cy="662810"/>
          </a:xfrm>
          <a:prstGeom prst="roundRect">
            <a:avLst/>
          </a:prstGeom>
          <a:solidFill>
            <a:srgbClr val="004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EU </a:t>
            </a:r>
            <a:r>
              <a:rPr lang="it-IT" sz="2400" b="1" dirty="0" err="1" smtClean="0"/>
              <a:t>Regulations</a:t>
            </a:r>
            <a:endParaRPr lang="en-GB" sz="2400" b="1" dirty="0"/>
          </a:p>
        </p:txBody>
      </p:sp>
      <p:sp>
        <p:nvSpPr>
          <p:cNvPr id="17" name="Freccia curva 16"/>
          <p:cNvSpPr/>
          <p:nvPr/>
        </p:nvSpPr>
        <p:spPr>
          <a:xfrm rot="19331495">
            <a:off x="4291134" y="2491611"/>
            <a:ext cx="2391017" cy="1440160"/>
          </a:xfrm>
          <a:prstGeom prst="bentArrow">
            <a:avLst/>
          </a:prstGeom>
          <a:gradFill>
            <a:gsLst>
              <a:gs pos="0">
                <a:srgbClr val="004600"/>
              </a:gs>
              <a:gs pos="50000">
                <a:srgbClr val="004600"/>
              </a:gs>
              <a:gs pos="100000">
                <a:srgbClr val="006600"/>
              </a:gs>
            </a:gsLst>
            <a:lin ang="5400000" scaled="0"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6257525" y="1675794"/>
            <a:ext cx="1902065" cy="662810"/>
          </a:xfrm>
          <a:prstGeom prst="roundRect">
            <a:avLst/>
          </a:prstGeom>
          <a:solidFill>
            <a:srgbClr val="004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#s &amp; </a:t>
            </a:r>
            <a:r>
              <a:rPr lang="it-IT" sz="2400" b="1" dirty="0" err="1" smtClean="0"/>
              <a:t>Stats</a:t>
            </a:r>
            <a:endParaRPr lang="en-GB" sz="2400" b="1" dirty="0"/>
          </a:p>
        </p:txBody>
      </p:sp>
      <p:sp>
        <p:nvSpPr>
          <p:cNvPr id="19" name="Freccia curva 18"/>
          <p:cNvSpPr/>
          <p:nvPr/>
        </p:nvSpPr>
        <p:spPr>
          <a:xfrm rot="14121691">
            <a:off x="2536662" y="2582728"/>
            <a:ext cx="2391017" cy="1440160"/>
          </a:xfrm>
          <a:prstGeom prst="bentArrow">
            <a:avLst/>
          </a:prstGeom>
          <a:gradFill>
            <a:gsLst>
              <a:gs pos="0">
                <a:srgbClr val="004600"/>
              </a:gs>
              <a:gs pos="50000">
                <a:srgbClr val="004600"/>
              </a:gs>
              <a:gs pos="100000">
                <a:srgbClr val="006600"/>
              </a:gs>
            </a:gsLst>
            <a:lin ang="5400000" scaled="0"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750823" y="1804142"/>
            <a:ext cx="1902065" cy="662810"/>
          </a:xfrm>
          <a:prstGeom prst="roundRect">
            <a:avLst/>
          </a:prstGeom>
          <a:solidFill>
            <a:srgbClr val="004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 smtClean="0"/>
              <a:t>Education</a:t>
            </a:r>
            <a:endParaRPr lang="en-GB" sz="2400" b="1" dirty="0"/>
          </a:p>
        </p:txBody>
      </p:sp>
      <p:sp>
        <p:nvSpPr>
          <p:cNvPr id="22" name="Freccia curva 21"/>
          <p:cNvSpPr/>
          <p:nvPr/>
        </p:nvSpPr>
        <p:spPr>
          <a:xfrm rot="10800000" flipV="1">
            <a:off x="2238238" y="3126811"/>
            <a:ext cx="2391017" cy="994414"/>
          </a:xfrm>
          <a:prstGeom prst="bentArrow">
            <a:avLst>
              <a:gd name="adj1" fmla="val 25000"/>
              <a:gd name="adj2" fmla="val 31498"/>
              <a:gd name="adj3" fmla="val 42908"/>
              <a:gd name="adj4" fmla="val 81002"/>
            </a:avLst>
          </a:prstGeom>
          <a:gradFill>
            <a:gsLst>
              <a:gs pos="0">
                <a:srgbClr val="004600"/>
              </a:gs>
              <a:gs pos="50000">
                <a:srgbClr val="004600"/>
              </a:gs>
              <a:gs pos="100000">
                <a:srgbClr val="006600"/>
              </a:gs>
            </a:gsLst>
            <a:lin ang="5400000" scaled="0"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-108520" y="2708920"/>
            <a:ext cx="2333938" cy="1137650"/>
          </a:xfrm>
          <a:prstGeom prst="roundRect">
            <a:avLst/>
          </a:prstGeom>
          <a:solidFill>
            <a:srgbClr val="004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Language </a:t>
            </a:r>
            <a:r>
              <a:rPr lang="it-IT" sz="2400" b="1" dirty="0" err="1" smtClean="0"/>
              <a:t>dominance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187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"/>
                            </p:stCondLst>
                            <p:childTnLst>
                              <p:par>
                                <p:cTn id="6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  <p:bldP spid="9" grpId="0"/>
      <p:bldP spid="1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Wrapping</a:t>
            </a:r>
            <a:r>
              <a:rPr lang="it-IT" dirty="0" smtClean="0"/>
              <a:t> </a:t>
            </a:r>
            <a:r>
              <a:rPr lang="it-IT" dirty="0" err="1" smtClean="0"/>
              <a:t>things</a:t>
            </a:r>
            <a:r>
              <a:rPr lang="it-IT" dirty="0" smtClean="0"/>
              <a:t> up…</a:t>
            </a:r>
            <a:endParaRPr lang="en-GB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95536" y="-27384"/>
            <a:ext cx="8229600" cy="4092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it-IT" sz="1800" spc="80" dirty="0" err="1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Plurilingualism</a:t>
            </a:r>
            <a:r>
              <a:rPr lang="it-IT" sz="1800" dirty="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it-IT" sz="1800" dirty="0" err="1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Europe’s</a:t>
            </a:r>
            <a:r>
              <a:rPr lang="it-IT" sz="1800" dirty="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future – Jessica A. </a:t>
            </a:r>
            <a:r>
              <a:rPr lang="it-IT" sz="1800" dirty="0" err="1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Thonn</a:t>
            </a:r>
            <a:r>
              <a:rPr lang="it-IT" sz="1800" dirty="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– April 24, 2018  </a:t>
            </a:r>
            <a:endParaRPr lang="en-GB" sz="1800" dirty="0">
              <a:solidFill>
                <a:srgbClr val="FFC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225997" y="3846570"/>
            <a:ext cx="8746658" cy="26067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smtClean="0">
                <a:solidFill>
                  <a:schemeClr val="tx1"/>
                </a:solidFill>
              </a:rPr>
              <a:t/>
            </a:r>
            <a:br>
              <a:rPr lang="it-IT" sz="3200" smtClean="0">
                <a:solidFill>
                  <a:schemeClr val="tx1"/>
                </a:solidFill>
              </a:rPr>
            </a:br>
            <a:r>
              <a:rPr lang="it-IT" sz="3200" smtClean="0">
                <a:solidFill>
                  <a:schemeClr val="tx1"/>
                </a:solidFill>
              </a:rPr>
              <a:t/>
            </a:r>
            <a:br>
              <a:rPr lang="it-IT" sz="3200" smtClean="0">
                <a:solidFill>
                  <a:schemeClr val="tx1"/>
                </a:solidFill>
              </a:rPr>
            </a:br>
            <a:r>
              <a:rPr lang="it-IT" sz="3200" smtClean="0">
                <a:solidFill>
                  <a:schemeClr val="tx1"/>
                </a:solidFill>
              </a:rPr>
              <a:t/>
            </a:r>
            <a:br>
              <a:rPr lang="it-IT" sz="3200" smtClean="0">
                <a:solidFill>
                  <a:schemeClr val="tx1"/>
                </a:solidFill>
              </a:rPr>
            </a:b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225997" y="3846570"/>
            <a:ext cx="8746658" cy="26067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smtClean="0">
                <a:solidFill>
                  <a:schemeClr val="tx1"/>
                </a:solidFill>
              </a:rPr>
              <a:t/>
            </a:r>
            <a:br>
              <a:rPr lang="it-IT" sz="3200" smtClean="0">
                <a:solidFill>
                  <a:schemeClr val="tx1"/>
                </a:solidFill>
              </a:rPr>
            </a:br>
            <a:r>
              <a:rPr lang="it-IT" sz="3200" smtClean="0">
                <a:solidFill>
                  <a:schemeClr val="tx1"/>
                </a:solidFill>
              </a:rPr>
              <a:t/>
            </a:r>
            <a:br>
              <a:rPr lang="it-IT" sz="3200" smtClean="0">
                <a:solidFill>
                  <a:schemeClr val="tx1"/>
                </a:solidFill>
              </a:rPr>
            </a:br>
            <a:r>
              <a:rPr lang="it-IT" sz="3200" smtClean="0">
                <a:solidFill>
                  <a:schemeClr val="tx1"/>
                </a:solidFill>
              </a:rPr>
              <a:t/>
            </a:r>
            <a:br>
              <a:rPr lang="it-IT" sz="3200" smtClean="0">
                <a:solidFill>
                  <a:schemeClr val="tx1"/>
                </a:solidFill>
              </a:rPr>
            </a:b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43608" y="5512045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solidFill>
                  <a:schemeClr val="tx1"/>
                </a:solidFill>
              </a:rPr>
              <a:t>Speculating</a:t>
            </a:r>
            <a:r>
              <a:rPr lang="it-IT" sz="3200" dirty="0" smtClean="0">
                <a:solidFill>
                  <a:schemeClr val="tx1"/>
                </a:solidFill>
              </a:rPr>
              <a:t> </a:t>
            </a:r>
            <a:r>
              <a:rPr lang="it-IT" sz="3200" dirty="0" err="1" smtClean="0">
                <a:solidFill>
                  <a:schemeClr val="tx1"/>
                </a:solidFill>
              </a:rPr>
              <a:t>about</a:t>
            </a:r>
            <a:r>
              <a:rPr lang="it-IT" sz="3200" dirty="0" smtClean="0">
                <a:solidFill>
                  <a:schemeClr val="tx1"/>
                </a:solidFill>
              </a:rPr>
              <a:t> the future</a:t>
            </a:r>
            <a:endParaRPr lang="en-GB" sz="32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03095" y="4860449"/>
            <a:ext cx="8277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tx1"/>
                </a:solidFill>
              </a:rPr>
              <a:t> </a:t>
            </a:r>
            <a:r>
              <a:rPr lang="it-IT" sz="3200" dirty="0" err="1" smtClean="0">
                <a:solidFill>
                  <a:schemeClr val="tx1"/>
                </a:solidFill>
              </a:rPr>
              <a:t>Current</a:t>
            </a:r>
            <a:r>
              <a:rPr lang="it-IT" sz="3200" dirty="0" smtClean="0">
                <a:solidFill>
                  <a:schemeClr val="tx1"/>
                </a:solidFill>
              </a:rPr>
              <a:t> trends and hot </a:t>
            </a:r>
            <a:r>
              <a:rPr lang="it-IT" sz="3200" dirty="0" err="1" smtClean="0">
                <a:solidFill>
                  <a:schemeClr val="tx1"/>
                </a:solidFill>
              </a:rPr>
              <a:t>topics</a:t>
            </a:r>
            <a:endParaRPr lang="en-GB" sz="3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03095" y="4221088"/>
            <a:ext cx="8277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tx1"/>
                </a:solidFill>
              </a:rPr>
              <a:t> </a:t>
            </a:r>
            <a:r>
              <a:rPr lang="it-IT" sz="3200" kern="1500" dirty="0" err="1" smtClean="0">
                <a:solidFill>
                  <a:schemeClr val="tx1"/>
                </a:solidFill>
              </a:rPr>
              <a:t>Past</a:t>
            </a:r>
            <a:r>
              <a:rPr lang="it-IT" sz="3200" kern="1500" dirty="0" smtClean="0">
                <a:solidFill>
                  <a:schemeClr val="tx1"/>
                </a:solidFill>
              </a:rPr>
              <a:t> and </a:t>
            </a:r>
            <a:r>
              <a:rPr lang="it-IT" sz="3200" kern="1500" dirty="0" err="1" smtClean="0">
                <a:solidFill>
                  <a:schemeClr val="tx1"/>
                </a:solidFill>
              </a:rPr>
              <a:t>present</a:t>
            </a:r>
            <a:r>
              <a:rPr lang="it-IT" sz="3200" kern="1500" dirty="0" smtClean="0">
                <a:solidFill>
                  <a:schemeClr val="tx1"/>
                </a:solidFill>
              </a:rPr>
              <a:t> EU </a:t>
            </a:r>
            <a:r>
              <a:rPr lang="it-IT" sz="3200" kern="1500" dirty="0" err="1" smtClean="0">
                <a:solidFill>
                  <a:schemeClr val="tx1"/>
                </a:solidFill>
              </a:rPr>
              <a:t>plurilingualism</a:t>
            </a:r>
            <a:endParaRPr lang="en-GB" sz="3200" kern="15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11" y="4869160"/>
            <a:ext cx="533581" cy="56496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04" y="5524091"/>
            <a:ext cx="673596" cy="71322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22320"/>
            <a:ext cx="361070" cy="38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0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539552" y="-27384"/>
            <a:ext cx="8229600" cy="4092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it-IT" sz="1800" spc="8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Plurilingualism</a:t>
            </a:r>
            <a:r>
              <a:rPr lang="it-IT" sz="180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and Europe’s future – Jessica A. Thonn – April 24, 2018  </a:t>
            </a:r>
            <a:endParaRPr lang="en-GB" sz="1800" dirty="0">
              <a:solidFill>
                <a:srgbClr val="FFC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6" name="Picture 4" descr="history seconds 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60467"/>
            <a:ext cx="580259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052736"/>
            <a:ext cx="32639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1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6980" y="620688"/>
            <a:ext cx="8229600" cy="922784"/>
          </a:xfrm>
        </p:spPr>
        <p:txBody>
          <a:bodyPr/>
          <a:lstStyle/>
          <a:p>
            <a:pPr algn="ctr"/>
            <a:r>
              <a:rPr lang="it-IT" dirty="0" err="1" smtClean="0"/>
              <a:t>Past</a:t>
            </a:r>
            <a:r>
              <a:rPr lang="it-IT" dirty="0" smtClean="0"/>
              <a:t> EU </a:t>
            </a:r>
            <a:r>
              <a:rPr lang="it-IT" dirty="0" err="1" smtClean="0"/>
              <a:t>regulations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2160240"/>
          </a:xfrm>
        </p:spPr>
        <p:txBody>
          <a:bodyPr/>
          <a:lstStyle/>
          <a:p>
            <a:r>
              <a:rPr lang="it-IT" dirty="0" smtClean="0"/>
              <a:t>1984 EU </a:t>
            </a:r>
            <a:r>
              <a:rPr lang="it-IT" i="1" dirty="0" err="1" smtClean="0"/>
              <a:t>recommends</a:t>
            </a:r>
            <a:endParaRPr lang="it-IT" i="1" dirty="0" smtClean="0"/>
          </a:p>
          <a:p>
            <a:r>
              <a:rPr lang="it-IT" dirty="0" smtClean="0"/>
              <a:t>1995 EU </a:t>
            </a:r>
            <a:r>
              <a:rPr lang="it-IT" dirty="0" err="1" smtClean="0"/>
              <a:t>Council</a:t>
            </a:r>
            <a:r>
              <a:rPr lang="it-IT" dirty="0" smtClean="0"/>
              <a:t> </a:t>
            </a:r>
            <a:r>
              <a:rPr lang="it-IT" i="1" dirty="0" err="1" smtClean="0"/>
              <a:t>resolves</a:t>
            </a:r>
            <a:endParaRPr lang="it-IT" i="1" dirty="0" smtClean="0"/>
          </a:p>
          <a:p>
            <a:r>
              <a:rPr lang="it-IT" dirty="0" smtClean="0"/>
              <a:t>2002  - </a:t>
            </a:r>
            <a:r>
              <a:rPr lang="it-IT" dirty="0" err="1" smtClean="0"/>
              <a:t>Barcelona</a:t>
            </a:r>
            <a:r>
              <a:rPr lang="it-IT" dirty="0" smtClean="0"/>
              <a:t> policy - </a:t>
            </a:r>
            <a:r>
              <a:rPr lang="it-IT" i="1" dirty="0" err="1" smtClean="0"/>
              <a:t>calls</a:t>
            </a:r>
            <a:r>
              <a:rPr lang="it-IT" i="1" dirty="0" smtClean="0"/>
              <a:t> for </a:t>
            </a:r>
            <a:r>
              <a:rPr lang="it-IT" i="1" dirty="0" err="1" smtClean="0"/>
              <a:t>action</a:t>
            </a:r>
            <a:endParaRPr lang="it-IT" i="1" dirty="0" smtClean="0"/>
          </a:p>
          <a:p>
            <a:r>
              <a:rPr lang="it-IT" dirty="0" smtClean="0"/>
              <a:t>2008 – </a:t>
            </a:r>
            <a:r>
              <a:rPr lang="it-IT" dirty="0" err="1" smtClean="0"/>
              <a:t>Lisbon</a:t>
            </a:r>
            <a:r>
              <a:rPr lang="it-IT" smtClean="0"/>
              <a:t> policy - </a:t>
            </a:r>
            <a:r>
              <a:rPr lang="it-IT" i="1" dirty="0" err="1" smtClean="0"/>
              <a:t>invites</a:t>
            </a:r>
            <a:endParaRPr lang="en-GB" i="1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46856" y="-27384"/>
            <a:ext cx="8229600" cy="4092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it-IT" sz="1800" spc="8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Plurilingualism</a:t>
            </a:r>
            <a:r>
              <a:rPr lang="it-IT" sz="180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and Europe’s future – Jessica A. Thonn – April 24, 2018  </a:t>
            </a:r>
            <a:endParaRPr lang="en-GB" sz="1800" dirty="0">
              <a:solidFill>
                <a:srgbClr val="FFC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323" y="4818185"/>
            <a:ext cx="3048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79512" y="3861048"/>
            <a:ext cx="5528647" cy="123110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C000"/>
                </a:solidFill>
              </a:rPr>
              <a:t>Go to </a:t>
            </a:r>
            <a:r>
              <a:rPr lang="en-GB" sz="2800" b="1" dirty="0" err="1">
                <a:solidFill>
                  <a:srgbClr val="FFC000"/>
                </a:solidFill>
              </a:rPr>
              <a:t>www.menti.com</a:t>
            </a:r>
            <a:r>
              <a:rPr lang="en-GB" sz="2800" dirty="0">
                <a:solidFill>
                  <a:srgbClr val="FFC000"/>
                </a:solidFill>
              </a:rPr>
              <a:t> </a:t>
            </a:r>
            <a:endParaRPr lang="en-GB" sz="2800" dirty="0" smtClean="0">
              <a:solidFill>
                <a:srgbClr val="FFC000"/>
              </a:solidFill>
            </a:endParaRPr>
          </a:p>
          <a:p>
            <a:r>
              <a:rPr lang="en-GB" sz="2800" dirty="0">
                <a:solidFill>
                  <a:srgbClr val="FFC000"/>
                </a:solidFill>
              </a:rPr>
              <a:t>	</a:t>
            </a:r>
            <a:r>
              <a:rPr lang="en-GB" sz="2800" dirty="0" smtClean="0">
                <a:solidFill>
                  <a:srgbClr val="FFC000"/>
                </a:solidFill>
              </a:rPr>
              <a:t>and type the </a:t>
            </a:r>
            <a:r>
              <a:rPr lang="en-GB" sz="2800" dirty="0">
                <a:solidFill>
                  <a:srgbClr val="FFC000"/>
                </a:solidFill>
              </a:rPr>
              <a:t>code </a:t>
            </a:r>
            <a:r>
              <a:rPr lang="en-GB" sz="2800" b="1" dirty="0">
                <a:solidFill>
                  <a:srgbClr val="FFC000"/>
                </a:solidFill>
              </a:rPr>
              <a:t>54 10 80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36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2763752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it-IT" dirty="0" smtClean="0"/>
              <a:t> 500 </a:t>
            </a:r>
            <a:r>
              <a:rPr lang="it-IT" dirty="0" err="1" smtClean="0"/>
              <a:t>million</a:t>
            </a:r>
            <a:r>
              <a:rPr lang="it-IT" dirty="0" smtClean="0"/>
              <a:t> </a:t>
            </a:r>
            <a:r>
              <a:rPr lang="it-IT" dirty="0" err="1" smtClean="0"/>
              <a:t>citizens</a:t>
            </a:r>
            <a:endParaRPr lang="it-IT" dirty="0" smtClean="0"/>
          </a:p>
          <a:p>
            <a:pPr>
              <a:buBlip>
                <a:blip r:embed="rId2"/>
              </a:buBlip>
            </a:pPr>
            <a:r>
              <a:rPr lang="it-IT" dirty="0" smtClean="0"/>
              <a:t>   28 </a:t>
            </a:r>
            <a:r>
              <a:rPr lang="it-IT" dirty="0" err="1" smtClean="0"/>
              <a:t>member</a:t>
            </a:r>
            <a:r>
              <a:rPr lang="it-IT" dirty="0" smtClean="0"/>
              <a:t> </a:t>
            </a:r>
            <a:r>
              <a:rPr lang="it-IT" dirty="0" err="1" smtClean="0"/>
              <a:t>states</a:t>
            </a:r>
            <a:endParaRPr lang="it-IT" dirty="0" smtClean="0"/>
          </a:p>
          <a:p>
            <a:pPr>
              <a:buBlip>
                <a:blip r:embed="rId2"/>
              </a:buBlip>
            </a:pPr>
            <a:r>
              <a:rPr lang="it-IT" dirty="0" smtClean="0"/>
              <a:t>     3 </a:t>
            </a:r>
            <a:r>
              <a:rPr lang="it-IT" dirty="0" err="1" smtClean="0"/>
              <a:t>alphabets</a:t>
            </a:r>
            <a:endParaRPr lang="it-IT" dirty="0" smtClean="0"/>
          </a:p>
          <a:p>
            <a:pPr>
              <a:buBlip>
                <a:blip r:embed="rId2"/>
              </a:buBlip>
            </a:pPr>
            <a:r>
              <a:rPr lang="it-IT" dirty="0" smtClean="0"/>
              <a:t>   24 </a:t>
            </a:r>
            <a:r>
              <a:rPr lang="it-IT" dirty="0" err="1" smtClean="0"/>
              <a:t>official</a:t>
            </a:r>
            <a:r>
              <a:rPr lang="it-IT" dirty="0" smtClean="0"/>
              <a:t> </a:t>
            </a:r>
            <a:r>
              <a:rPr lang="it-IT" dirty="0" err="1" smtClean="0"/>
              <a:t>languages</a:t>
            </a:r>
            <a:endParaRPr lang="it-IT" dirty="0" smtClean="0"/>
          </a:p>
          <a:p>
            <a:pPr>
              <a:buBlip>
                <a:blip r:embed="rId2"/>
              </a:buBlip>
            </a:pPr>
            <a:r>
              <a:rPr lang="it-IT" dirty="0" smtClean="0"/>
              <a:t>   60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languages</a:t>
            </a:r>
            <a:endParaRPr lang="en-GB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EU #s</a:t>
            </a:r>
            <a:br>
              <a:rPr lang="it-IT" dirty="0" smtClean="0"/>
            </a:br>
            <a:r>
              <a:rPr lang="it-IT" sz="2000" i="1" dirty="0" smtClean="0"/>
              <a:t>http:// </a:t>
            </a:r>
            <a:r>
              <a:rPr lang="it-IT" sz="2000" i="1" dirty="0" err="1" smtClean="0"/>
              <a:t>ec.europe.eu</a:t>
            </a:r>
            <a:r>
              <a:rPr lang="it-IT" sz="2000" i="1" dirty="0" smtClean="0"/>
              <a:t>/</a:t>
            </a:r>
            <a:r>
              <a:rPr lang="it-IT" sz="2000" i="1" dirty="0" err="1" smtClean="0"/>
              <a:t>education</a:t>
            </a:r>
            <a:r>
              <a:rPr lang="it-IT" sz="2000" i="1" dirty="0" smtClean="0"/>
              <a:t>/policy/</a:t>
            </a:r>
            <a:r>
              <a:rPr lang="it-IT" sz="2000" i="1" dirty="0" err="1" smtClean="0"/>
              <a:t>multilingualism</a:t>
            </a:r>
            <a:r>
              <a:rPr lang="it-IT" sz="2000" i="1" dirty="0" smtClean="0"/>
              <a:t>/</a:t>
            </a:r>
            <a:r>
              <a:rPr lang="it-IT" sz="2000" i="1" dirty="0" err="1" smtClean="0"/>
              <a:t>linguistic-diversity_en</a:t>
            </a:r>
            <a:endParaRPr lang="en-GB" sz="1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835696" y="5006206"/>
            <a:ext cx="5528647" cy="123110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C000"/>
                </a:solidFill>
              </a:rPr>
              <a:t>Go to </a:t>
            </a:r>
            <a:r>
              <a:rPr lang="en-GB" sz="2800" b="1" dirty="0" err="1">
                <a:solidFill>
                  <a:srgbClr val="FFC000"/>
                </a:solidFill>
              </a:rPr>
              <a:t>www.menti.com</a:t>
            </a:r>
            <a:r>
              <a:rPr lang="en-GB" sz="2800" dirty="0">
                <a:solidFill>
                  <a:srgbClr val="FFC000"/>
                </a:solidFill>
              </a:rPr>
              <a:t> </a:t>
            </a:r>
            <a:endParaRPr lang="en-GB" sz="2800" dirty="0" smtClean="0">
              <a:solidFill>
                <a:srgbClr val="FFC000"/>
              </a:solidFill>
            </a:endParaRPr>
          </a:p>
          <a:p>
            <a:r>
              <a:rPr lang="en-GB" sz="2800" dirty="0">
                <a:solidFill>
                  <a:srgbClr val="FFC000"/>
                </a:solidFill>
              </a:rPr>
              <a:t>	</a:t>
            </a:r>
            <a:r>
              <a:rPr lang="en-GB" sz="2800" dirty="0" smtClean="0">
                <a:solidFill>
                  <a:srgbClr val="FFC000"/>
                </a:solidFill>
              </a:rPr>
              <a:t>and type the </a:t>
            </a:r>
            <a:r>
              <a:rPr lang="en-GB" sz="2800" dirty="0">
                <a:solidFill>
                  <a:srgbClr val="FFC000"/>
                </a:solidFill>
              </a:rPr>
              <a:t>code </a:t>
            </a:r>
            <a:r>
              <a:rPr lang="en-GB" sz="2800" b="1" dirty="0" smtClean="0">
                <a:solidFill>
                  <a:srgbClr val="FFC000"/>
                </a:solidFill>
              </a:rPr>
              <a:t>78 07 56</a:t>
            </a:r>
            <a:endParaRPr lang="en-GB" sz="2800" b="1" dirty="0">
              <a:solidFill>
                <a:srgbClr val="FFC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86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5570" y="620688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EU #s</a:t>
            </a:r>
            <a:br>
              <a:rPr lang="it-IT" dirty="0" smtClean="0"/>
            </a:br>
            <a:r>
              <a:rPr lang="it-IT" sz="2000" i="1" dirty="0" err="1" smtClean="0"/>
              <a:t>Europeans</a:t>
            </a:r>
            <a:r>
              <a:rPr lang="it-IT" sz="2000" i="1" dirty="0" smtClean="0"/>
              <a:t> and </a:t>
            </a:r>
            <a:r>
              <a:rPr lang="it-IT" sz="2000" i="1" dirty="0" err="1" smtClean="0"/>
              <a:t>their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languages</a:t>
            </a:r>
            <a:r>
              <a:rPr lang="it-IT" sz="2000" i="1" dirty="0" smtClean="0"/>
              <a:t>, </a:t>
            </a:r>
            <a:r>
              <a:rPr lang="it-IT" sz="1800" dirty="0" smtClean="0"/>
              <a:t>Special </a:t>
            </a:r>
            <a:r>
              <a:rPr lang="it-IT" sz="1800" dirty="0" err="1" smtClean="0"/>
              <a:t>Eurobarometer</a:t>
            </a:r>
            <a:r>
              <a:rPr lang="it-IT" sz="1800" dirty="0"/>
              <a:t> </a:t>
            </a:r>
            <a:r>
              <a:rPr lang="it-IT" sz="1800" dirty="0" smtClean="0"/>
              <a:t>386 (2012)</a:t>
            </a:r>
            <a:endParaRPr lang="en-GB" sz="1800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8481554"/>
              </p:ext>
            </p:extLst>
          </p:nvPr>
        </p:nvGraphicFramePr>
        <p:xfrm>
          <a:off x="457200" y="1628800"/>
          <a:ext cx="8229600" cy="4945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contenuto 2"/>
          <p:cNvSpPr txBox="1">
            <a:spLocks/>
          </p:cNvSpPr>
          <p:nvPr/>
        </p:nvSpPr>
        <p:spPr>
          <a:xfrm>
            <a:off x="395536" y="-27384"/>
            <a:ext cx="8229600" cy="4092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it-IT" sz="1800" spc="8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Plurilingualism</a:t>
            </a:r>
            <a:r>
              <a:rPr lang="it-IT" sz="180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and Europe’s future – Jessica A. Thonn – April 24, 2018  </a:t>
            </a:r>
            <a:endParaRPr lang="en-GB" sz="1800" dirty="0">
              <a:solidFill>
                <a:srgbClr val="FFC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7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Who</a:t>
            </a:r>
            <a:r>
              <a:rPr lang="it-IT" dirty="0" smtClean="0"/>
              <a:t> </a:t>
            </a:r>
            <a:r>
              <a:rPr lang="it-IT" dirty="0" err="1" smtClean="0"/>
              <a:t>speaks</a:t>
            </a:r>
            <a:r>
              <a:rPr lang="it-IT" dirty="0" smtClean="0"/>
              <a:t> </a:t>
            </a:r>
            <a:r>
              <a:rPr lang="it-IT" dirty="0" err="1" smtClean="0"/>
              <a:t>L1</a:t>
            </a:r>
            <a:r>
              <a:rPr lang="it-IT" dirty="0" smtClean="0"/>
              <a:t> &amp; </a:t>
            </a:r>
            <a:r>
              <a:rPr lang="it-IT" dirty="0" err="1" smtClean="0"/>
              <a:t>L2</a:t>
            </a:r>
            <a:r>
              <a:rPr lang="it-IT" dirty="0" smtClean="0"/>
              <a:t>?</a:t>
            </a:r>
            <a:endParaRPr lang="en-GB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95536" y="-27384"/>
            <a:ext cx="8229600" cy="4092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it-IT" sz="1800" spc="8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Plurilingualism</a:t>
            </a:r>
            <a:r>
              <a:rPr lang="it-IT" sz="180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and Europe’s future – Jessica A. Thonn – April 24, 2018  </a:t>
            </a:r>
            <a:endParaRPr lang="en-GB" sz="1800" dirty="0">
              <a:solidFill>
                <a:srgbClr val="FFC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78425"/>
              </p:ext>
            </p:extLst>
          </p:nvPr>
        </p:nvGraphicFramePr>
        <p:xfrm>
          <a:off x="1043608" y="2420888"/>
          <a:ext cx="3250704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40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66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Luxembourg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98%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r>
                        <a:rPr lang="it-IT" dirty="0" smtClean="0"/>
                        <a:t>Latvia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95%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r>
                        <a:rPr lang="it-IT" dirty="0" smtClean="0"/>
                        <a:t>The Netherlands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94%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r>
                        <a:rPr lang="it-IT" dirty="0" smtClean="0"/>
                        <a:t>Malta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93%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r>
                        <a:rPr lang="it-IT" dirty="0" smtClean="0"/>
                        <a:t>Slovenia &amp; Lithuania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92%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Sweden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91%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208864"/>
              </p:ext>
            </p:extLst>
          </p:nvPr>
        </p:nvGraphicFramePr>
        <p:xfrm>
          <a:off x="4716016" y="3284984"/>
          <a:ext cx="3312368" cy="23762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689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34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4066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Hungary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65%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Italy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62%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r>
                        <a:rPr lang="it-IT" dirty="0" smtClean="0"/>
                        <a:t>The UK &amp; Portugal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61%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4066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Ireland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60%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5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«</a:t>
            </a:r>
            <a:r>
              <a:rPr lang="it-IT" dirty="0" err="1" smtClean="0"/>
              <a:t>Every</a:t>
            </a:r>
            <a:r>
              <a:rPr lang="it-IT" dirty="0" smtClean="0"/>
              <a:t> </a:t>
            </a:r>
            <a:r>
              <a:rPr lang="it-IT" dirty="0" err="1" smtClean="0"/>
              <a:t>citizen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practical</a:t>
            </a:r>
            <a:r>
              <a:rPr lang="it-IT" dirty="0" smtClean="0"/>
              <a:t> </a:t>
            </a:r>
            <a:r>
              <a:rPr lang="it-IT" dirty="0" err="1" smtClean="0"/>
              <a:t>skills</a:t>
            </a:r>
            <a:r>
              <a:rPr lang="it-IT" dirty="0" smtClean="0"/>
              <a:t> in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least</a:t>
            </a:r>
            <a:r>
              <a:rPr lang="it-IT" dirty="0" smtClean="0"/>
              <a:t> 2 </a:t>
            </a:r>
            <a:r>
              <a:rPr lang="it-IT" dirty="0" err="1" smtClean="0"/>
              <a:t>foreign</a:t>
            </a:r>
            <a:r>
              <a:rPr lang="it-IT" dirty="0" smtClean="0"/>
              <a:t> </a:t>
            </a:r>
            <a:r>
              <a:rPr lang="it-IT" dirty="0" err="1" smtClean="0"/>
              <a:t>languages</a:t>
            </a:r>
            <a:r>
              <a:rPr lang="it-IT" dirty="0" smtClean="0"/>
              <a:t>»</a:t>
            </a:r>
            <a:endParaRPr lang="en-GB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54209"/>
              </p:ext>
            </p:extLst>
          </p:nvPr>
        </p:nvGraphicFramePr>
        <p:xfrm>
          <a:off x="368192" y="1930723"/>
          <a:ext cx="8229600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contenuto 2"/>
          <p:cNvSpPr txBox="1">
            <a:spLocks/>
          </p:cNvSpPr>
          <p:nvPr/>
        </p:nvSpPr>
        <p:spPr>
          <a:xfrm>
            <a:off x="395536" y="-27384"/>
            <a:ext cx="8229600" cy="4092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it-IT" sz="1800" spc="8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Plurilingualism</a:t>
            </a:r>
            <a:r>
              <a:rPr lang="it-IT" sz="180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and Europe’s future – Jessica A. Thonn – April 24, 2018  </a:t>
            </a:r>
            <a:endParaRPr lang="en-GB" sz="1800" dirty="0">
              <a:solidFill>
                <a:srgbClr val="FFC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302051998"/>
              </p:ext>
            </p:extLst>
          </p:nvPr>
        </p:nvGraphicFramePr>
        <p:xfrm>
          <a:off x="1462336" y="19888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47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it-IT" i="1" dirty="0" err="1" smtClean="0"/>
              <a:t>Present</a:t>
            </a:r>
            <a:r>
              <a:rPr lang="it-IT" i="1" dirty="0" smtClean="0"/>
              <a:t> EU </a:t>
            </a:r>
            <a:r>
              <a:rPr lang="it-IT" i="1" dirty="0" err="1" smtClean="0"/>
              <a:t>regulations</a:t>
            </a:r>
            <a:endParaRPr lang="en-GB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7223" y="1988840"/>
            <a:ext cx="8229600" cy="3672408"/>
          </a:xfrm>
        </p:spPr>
        <p:txBody>
          <a:bodyPr/>
          <a:lstStyle/>
          <a:p>
            <a:pPr marL="109728" indent="0" algn="ctr">
              <a:buNone/>
            </a:pPr>
            <a:r>
              <a:rPr lang="it-IT" b="1" dirty="0" err="1" smtClean="0"/>
              <a:t>Lisbon</a:t>
            </a:r>
            <a:r>
              <a:rPr lang="it-IT" b="1" dirty="0" smtClean="0"/>
              <a:t> policy</a:t>
            </a:r>
          </a:p>
          <a:p>
            <a:pPr marL="109728" indent="0">
              <a:buNone/>
            </a:pPr>
            <a:r>
              <a:rPr lang="it-IT" dirty="0" smtClean="0"/>
              <a:t>«… to </a:t>
            </a:r>
            <a:r>
              <a:rPr lang="it-IT" dirty="0" err="1" smtClean="0"/>
              <a:t>broaden</a:t>
            </a:r>
            <a:r>
              <a:rPr lang="it-IT" dirty="0" smtClean="0"/>
              <a:t> the </a:t>
            </a:r>
            <a:r>
              <a:rPr lang="it-IT" dirty="0" err="1" smtClean="0"/>
              <a:t>selection</a:t>
            </a:r>
            <a:r>
              <a:rPr lang="it-IT" dirty="0" smtClean="0"/>
              <a:t> of </a:t>
            </a:r>
            <a:r>
              <a:rPr lang="it-IT" dirty="0" err="1" smtClean="0"/>
              <a:t>languages</a:t>
            </a:r>
            <a:r>
              <a:rPr lang="it-IT" dirty="0" smtClean="0"/>
              <a:t> </a:t>
            </a:r>
            <a:r>
              <a:rPr lang="it-IT" dirty="0" err="1" smtClean="0"/>
              <a:t>taught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levels</a:t>
            </a:r>
            <a:r>
              <a:rPr lang="it-IT" dirty="0" smtClean="0"/>
              <a:t> of </a:t>
            </a:r>
            <a:r>
              <a:rPr lang="it-IT" dirty="0" err="1" smtClean="0"/>
              <a:t>education</a:t>
            </a:r>
            <a:r>
              <a:rPr lang="it-IT" dirty="0" smtClean="0"/>
              <a:t> – </a:t>
            </a:r>
            <a:r>
              <a:rPr lang="it-IT" dirty="0" err="1" smtClean="0"/>
              <a:t>including</a:t>
            </a:r>
            <a:r>
              <a:rPr lang="it-IT" dirty="0" smtClean="0"/>
              <a:t> </a:t>
            </a:r>
            <a:r>
              <a:rPr lang="it-IT" dirty="0" err="1" smtClean="0"/>
              <a:t>recognised</a:t>
            </a:r>
            <a:r>
              <a:rPr lang="it-IT" dirty="0" smtClean="0"/>
              <a:t> </a:t>
            </a:r>
            <a:r>
              <a:rPr lang="it-IT" dirty="0" err="1" smtClean="0"/>
              <a:t>languages</a:t>
            </a:r>
            <a:r>
              <a:rPr lang="it-IT" dirty="0" smtClean="0"/>
              <a:t> </a:t>
            </a:r>
            <a:r>
              <a:rPr lang="it-IT" dirty="0" err="1" smtClean="0"/>
              <a:t>which</a:t>
            </a:r>
            <a:r>
              <a:rPr lang="it-IT" dirty="0" smtClean="0"/>
              <a:t> are </a:t>
            </a:r>
            <a:r>
              <a:rPr lang="it-IT" dirty="0" err="1" smtClean="0"/>
              <a:t>less</a:t>
            </a:r>
            <a:r>
              <a:rPr lang="it-IT" dirty="0" smtClean="0"/>
              <a:t> </a:t>
            </a:r>
            <a:r>
              <a:rPr lang="it-IT" dirty="0" err="1" smtClean="0"/>
              <a:t>widely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, so </a:t>
            </a:r>
            <a:r>
              <a:rPr lang="it-IT" dirty="0" err="1" smtClean="0"/>
              <a:t>as</a:t>
            </a:r>
            <a:r>
              <a:rPr lang="it-IT" dirty="0" smtClean="0"/>
              <a:t> to </a:t>
            </a:r>
            <a:r>
              <a:rPr lang="it-IT" dirty="0" err="1" smtClean="0"/>
              <a:t>enable</a:t>
            </a:r>
            <a:r>
              <a:rPr lang="it-IT" dirty="0" smtClean="0"/>
              <a:t> </a:t>
            </a:r>
            <a:r>
              <a:rPr lang="it-IT" dirty="0" err="1" smtClean="0"/>
              <a:t>pupils</a:t>
            </a:r>
            <a:r>
              <a:rPr lang="it-IT" dirty="0" smtClean="0"/>
              <a:t> to </a:t>
            </a:r>
            <a:r>
              <a:rPr lang="it-IT" dirty="0" err="1" smtClean="0"/>
              <a:t>choose</a:t>
            </a:r>
            <a:r>
              <a:rPr lang="it-IT" dirty="0" smtClean="0"/>
              <a:t> on the </a:t>
            </a:r>
            <a:r>
              <a:rPr lang="it-IT" dirty="0" err="1" smtClean="0"/>
              <a:t>basis</a:t>
            </a:r>
            <a:r>
              <a:rPr lang="it-IT" dirty="0" smtClean="0"/>
              <a:t> of </a:t>
            </a:r>
            <a:r>
              <a:rPr lang="it-IT" dirty="0" err="1" smtClean="0"/>
              <a:t>considerations</a:t>
            </a:r>
            <a:r>
              <a:rPr lang="it-IT" dirty="0" smtClean="0"/>
              <a:t> </a:t>
            </a:r>
            <a:r>
              <a:rPr lang="it-IT" dirty="0" err="1" smtClean="0"/>
              <a:t>such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personal </a:t>
            </a:r>
            <a:r>
              <a:rPr lang="it-IT" dirty="0" err="1" smtClean="0"/>
              <a:t>interests</a:t>
            </a:r>
            <a:r>
              <a:rPr lang="it-IT" dirty="0" smtClean="0"/>
              <a:t> or </a:t>
            </a:r>
            <a:r>
              <a:rPr lang="it-IT" dirty="0" err="1" smtClean="0"/>
              <a:t>geographical</a:t>
            </a:r>
            <a:r>
              <a:rPr lang="it-IT" dirty="0" smtClean="0"/>
              <a:t> situation.»</a:t>
            </a:r>
          </a:p>
          <a:p>
            <a:pPr marL="109728" indent="0" algn="r">
              <a:buNone/>
            </a:pPr>
            <a:r>
              <a:rPr lang="it-IT" sz="2000" i="1" dirty="0" err="1" smtClean="0"/>
              <a:t>Council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Resolution</a:t>
            </a:r>
            <a:r>
              <a:rPr lang="it-IT" sz="2000" i="1" dirty="0" smtClean="0"/>
              <a:t> (2008) </a:t>
            </a:r>
            <a:endParaRPr lang="en-GB" sz="2000" i="1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95536" y="-27384"/>
            <a:ext cx="8229600" cy="4092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it-IT" sz="1800" spc="8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Plurilingualism</a:t>
            </a:r>
            <a:r>
              <a:rPr lang="it-IT" sz="1800" smtClean="0">
                <a:solidFill>
                  <a:srgbClr val="FFC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and Europe’s future – Jessica A. Thonn – April 24, 2018  </a:t>
            </a:r>
            <a:endParaRPr lang="en-GB" sz="1800" dirty="0">
              <a:solidFill>
                <a:srgbClr val="FFC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635896" y="328498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/>
              <a:t>less</a:t>
            </a:r>
            <a:r>
              <a:rPr lang="it-IT" sz="2800" b="1" dirty="0"/>
              <a:t> </a:t>
            </a:r>
            <a:r>
              <a:rPr lang="it-IT" sz="2800" b="1" dirty="0" err="1"/>
              <a:t>widely</a:t>
            </a:r>
            <a:r>
              <a:rPr lang="it-IT" sz="2800" b="1" dirty="0"/>
              <a:t> </a:t>
            </a:r>
            <a:r>
              <a:rPr lang="it-IT" sz="2800" b="1" dirty="0" err="1"/>
              <a:t>used</a:t>
            </a:r>
            <a:endParaRPr lang="en-GB" sz="2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67544" y="3717032"/>
            <a:ext cx="4145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/>
              <a:t>enable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pupils</a:t>
            </a:r>
            <a:r>
              <a:rPr lang="it-IT" sz="2800" b="1" dirty="0" smtClean="0"/>
              <a:t> to </a:t>
            </a:r>
            <a:r>
              <a:rPr lang="it-IT" sz="2800" b="1" dirty="0" err="1" smtClean="0"/>
              <a:t>choose</a:t>
            </a:r>
            <a:endParaRPr lang="en-GB" sz="28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67544" y="4581128"/>
            <a:ext cx="370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/>
              <a:t>g</a:t>
            </a:r>
            <a:r>
              <a:rPr lang="it-IT" sz="2800" b="1" dirty="0" err="1" smtClean="0"/>
              <a:t>eographical</a:t>
            </a:r>
            <a:r>
              <a:rPr lang="it-IT" sz="2800" b="1" dirty="0" smtClean="0"/>
              <a:t> situation</a:t>
            </a:r>
            <a:endParaRPr lang="en-GB" sz="2800" b="1" dirty="0"/>
          </a:p>
        </p:txBody>
      </p:sp>
      <p:sp>
        <p:nvSpPr>
          <p:cNvPr id="9" name="Rettangolo 8"/>
          <p:cNvSpPr/>
          <p:nvPr/>
        </p:nvSpPr>
        <p:spPr>
          <a:xfrm>
            <a:off x="1690493" y="1999873"/>
            <a:ext cx="5639685" cy="171715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5400" b="1" cap="all" spc="0" dirty="0" err="1" smtClean="0">
                <a:ln>
                  <a:solidFill>
                    <a:srgbClr val="FF9933"/>
                  </a:solidFill>
                </a:ln>
                <a:solidFill>
                  <a:srgbClr val="FF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Current</a:t>
            </a:r>
            <a:r>
              <a:rPr lang="it-IT" sz="5400" b="1" cap="all" spc="0" dirty="0" smtClean="0">
                <a:ln>
                  <a:solidFill>
                    <a:srgbClr val="FF9933"/>
                  </a:solidFill>
                </a:ln>
                <a:solidFill>
                  <a:srgbClr val="FF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it-IT" sz="5400" b="1" cap="all" spc="0" dirty="0" smtClean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trends</a:t>
            </a:r>
            <a:endParaRPr lang="en-GB" sz="5400" b="1" cap="all" spc="0" dirty="0">
              <a:ln>
                <a:solidFill>
                  <a:srgbClr val="FF3300"/>
                </a:solidFill>
              </a:ln>
              <a:solidFill>
                <a:srgbClr val="FF66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147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9295E-6 L -0.39375 0.283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14837E-6 L 0.1434 0.2870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0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63832E-6 L 0.40365 0.224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74" y="11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5" grpId="0"/>
      <p:bldP spid="5" grpId="1"/>
      <p:bldP spid="6" grpId="0"/>
      <p:bldP spid="6" grpId="1"/>
      <p:bldP spid="7" grpId="0"/>
      <p:bldP spid="7" grpId="1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monto">
  <a:themeElements>
    <a:clrScheme name="Tramont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mont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801</TotalTime>
  <Words>959</Words>
  <Application>Microsoft Office PowerPoint</Application>
  <PresentationFormat>Presentazione su schermo (4:3)</PresentationFormat>
  <Paragraphs>191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32" baseType="lpstr">
      <vt:lpstr>SimSun</vt:lpstr>
      <vt:lpstr>Arial</vt:lpstr>
      <vt:lpstr>Calibri</vt:lpstr>
      <vt:lpstr>Courier New</vt:lpstr>
      <vt:lpstr>Franklin Gothic Book</vt:lpstr>
      <vt:lpstr>Franklin Gothic Medium</vt:lpstr>
      <vt:lpstr>Georgia</vt:lpstr>
      <vt:lpstr>MS Mincho</vt:lpstr>
      <vt:lpstr>Tahoma</vt:lpstr>
      <vt:lpstr>Times New Roman</vt:lpstr>
      <vt:lpstr>Wingdings 2</vt:lpstr>
      <vt:lpstr>Tramonto</vt:lpstr>
      <vt:lpstr>Plurilingualism and Europe’s future</vt:lpstr>
      <vt:lpstr>   </vt:lpstr>
      <vt:lpstr>Presentazione standard di PowerPoint</vt:lpstr>
      <vt:lpstr>Past EU regulations</vt:lpstr>
      <vt:lpstr>EU #s http:// ec.europe.eu/education/policy/multilingualism/linguistic-diversity_en</vt:lpstr>
      <vt:lpstr>EU #s Europeans and their languages, Special Eurobarometer 386 (2012)</vt:lpstr>
      <vt:lpstr>Who speaks L1 &amp; L2?</vt:lpstr>
      <vt:lpstr>«Every citizen should have practical skills in at least 2 foreign languages»</vt:lpstr>
      <vt:lpstr>Present EU regulations</vt:lpstr>
      <vt:lpstr>Plurilingualism in Education in Italy</vt:lpstr>
      <vt:lpstr>Plurilingualism in Education in Italy</vt:lpstr>
      <vt:lpstr>Attitudes towards plurilingualism Europeans and their languages, Special Eurobarometer 386 (2012)</vt:lpstr>
      <vt:lpstr>What happens to groups whose language disintegrates?</vt:lpstr>
      <vt:lpstr>Plurilingualism in Education in Italy</vt:lpstr>
      <vt:lpstr>Foreign children in Italian schools 2014/15  (national average: 9.2%)</vt:lpstr>
      <vt:lpstr>Plurilingualism in Education in Italy</vt:lpstr>
      <vt:lpstr>Presentazione standard di PowerPoint</vt:lpstr>
      <vt:lpstr>Current trends</vt:lpstr>
      <vt:lpstr>Presentazione standard di PowerPoint</vt:lpstr>
      <vt:lpstr>Wrapping things up…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Jessica</dc:creator>
  <cp:lastModifiedBy>Leonardi</cp:lastModifiedBy>
  <cp:revision>298</cp:revision>
  <dcterms:created xsi:type="dcterms:W3CDTF">2018-04-25T14:41:18Z</dcterms:created>
  <dcterms:modified xsi:type="dcterms:W3CDTF">2019-10-24T09:08:54Z</dcterms:modified>
</cp:coreProperties>
</file>