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9" r:id="rId11"/>
    <p:sldId id="264" r:id="rId12"/>
    <p:sldId id="265" r:id="rId13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tico.eu/article/brexit-mario-monti-eu-should-adopt-english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Workshop </a:t>
            </a:r>
            <a:br>
              <a:rPr lang="it-IT" dirty="0" smtClean="0"/>
            </a:br>
            <a:r>
              <a:rPr lang="it-IT" dirty="0" smtClean="0"/>
              <a:t>The </a:t>
            </a:r>
            <a:r>
              <a:rPr lang="it-IT" dirty="0" err="1"/>
              <a:t>linguistic</a:t>
            </a:r>
            <a:r>
              <a:rPr lang="it-IT" dirty="0"/>
              <a:t> future of the EU: A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choice</a:t>
            </a:r>
            <a:endParaRPr lang="it-IT" dirty="0"/>
          </a:p>
        </p:txBody>
      </p:sp>
      <p:pic>
        <p:nvPicPr>
          <p:cNvPr id="8" name="Segnaposto immagine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4" r="4244"/>
          <a:stretch>
            <a:fillRect/>
          </a:stretch>
        </p:blipFill>
        <p:spPr/>
      </p:pic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244208" cy="1302022"/>
          </a:xfrm>
        </p:spPr>
        <p:txBody>
          <a:bodyPr>
            <a:normAutofit/>
          </a:bodyPr>
          <a:lstStyle/>
          <a:p>
            <a:r>
              <a:rPr lang="it-IT" sz="2000" dirty="0" smtClean="0">
                <a:solidFill>
                  <a:srgbClr val="FF0000"/>
                </a:solidFill>
              </a:rPr>
              <a:t>26 April 2018                   Prof</a:t>
            </a:r>
            <a:r>
              <a:rPr lang="it-IT" sz="2000" dirty="0">
                <a:solidFill>
                  <a:srgbClr val="FF0000"/>
                </a:solidFill>
              </a:rPr>
              <a:t>. Nicholas Brownlees </a:t>
            </a:r>
            <a:endParaRPr lang="it-IT" sz="2000" dirty="0" smtClean="0">
              <a:solidFill>
                <a:srgbClr val="FF00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  The role of English in the future EU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7" name="Segnaposto immagine 4"/>
          <p:cNvSpPr txBox="1">
            <a:spLocks/>
          </p:cNvSpPr>
          <p:nvPr/>
        </p:nvSpPr>
        <p:spPr>
          <a:xfrm>
            <a:off x="1763688" y="620688"/>
            <a:ext cx="5486400" cy="4114800"/>
          </a:xfrm>
          <a:prstGeom prst="rect">
            <a:avLst/>
          </a:prstGeom>
        </p:spPr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28" y="6237311"/>
            <a:ext cx="2206943" cy="546947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2280" y="6381328"/>
            <a:ext cx="1944216" cy="4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02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331640" y="332656"/>
            <a:ext cx="669674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Mario Monti: EU should adopt English post Brexit</a:t>
            </a:r>
          </a:p>
          <a:p>
            <a:r>
              <a:rPr lang="en-US" sz="2800" dirty="0"/>
              <a:t>Ex-Italian PM says the EU should ‘take the decision of upgrading the use of the English language in European Union affairs.’</a:t>
            </a:r>
          </a:p>
          <a:p>
            <a:endParaRPr lang="en-US" dirty="0" smtClean="0"/>
          </a:p>
          <a:p>
            <a:r>
              <a:rPr lang="en-US" sz="2000" dirty="0" smtClean="0"/>
              <a:t>Mario </a:t>
            </a:r>
            <a:r>
              <a:rPr lang="en-US" sz="2000" dirty="0"/>
              <a:t>Monti, the former Italian prime minister and European commissioner, said English should become the main official language of the European Union, once the U.K. leaves the bloc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“I think we should upgrade the ways we use English and it should become the language of the European Union. I exaggerate a bit  — there should be a bit of French. It will be a very appropriate gesture to the U.K. It would help us Europeans to become more competitive by using fewer languages</a:t>
            </a:r>
            <a:r>
              <a:rPr lang="en-US" sz="2000" dirty="0" smtClean="0"/>
              <a:t>.”</a:t>
            </a:r>
          </a:p>
          <a:p>
            <a:endParaRPr lang="en-US" dirty="0"/>
          </a:p>
          <a:p>
            <a:r>
              <a:rPr lang="it-IT" dirty="0" smtClean="0">
                <a:hlinkClick r:id="rId2"/>
              </a:rPr>
              <a:t>www.politico.eu/article/brexit-mario-monti-eu-should-adopt-english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3112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If English is still used, </a:t>
            </a:r>
            <a:r>
              <a:rPr lang="en-US" sz="3200" dirty="0" smtClean="0">
                <a:solidFill>
                  <a:srgbClr val="FF0000"/>
                </a:solidFill>
              </a:rPr>
              <a:t>will British English </a:t>
            </a:r>
            <a:r>
              <a:rPr lang="en-US" sz="3200" dirty="0">
                <a:solidFill>
                  <a:srgbClr val="FF0000"/>
                </a:solidFill>
              </a:rPr>
              <a:t>be a model for EU proceedings in </a:t>
            </a:r>
            <a:r>
              <a:rPr lang="en-US" sz="3200" dirty="0" smtClean="0">
                <a:solidFill>
                  <a:srgbClr val="FF0000"/>
                </a:solidFill>
              </a:rPr>
              <a:t>English? 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it-IT" dirty="0" smtClean="0"/>
          </a:p>
          <a:p>
            <a:r>
              <a:rPr lang="it-IT" dirty="0" smtClean="0"/>
              <a:t>Who will be </a:t>
            </a:r>
            <a:r>
              <a:rPr lang="it-IT" dirty="0" err="1" smtClean="0"/>
              <a:t>deciding</a:t>
            </a:r>
            <a:r>
              <a:rPr lang="it-IT" dirty="0" smtClean="0"/>
              <a:t> the model or </a:t>
            </a:r>
            <a:r>
              <a:rPr lang="it-IT" dirty="0" err="1" smtClean="0"/>
              <a:t>perhaps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will be no model? For </a:t>
            </a:r>
            <a:r>
              <a:rPr lang="it-IT" dirty="0" err="1" smtClean="0"/>
              <a:t>example</a:t>
            </a:r>
            <a:r>
              <a:rPr lang="it-IT" dirty="0" smtClean="0"/>
              <a:t>, in the EU </a:t>
            </a:r>
            <a:r>
              <a:rPr lang="it-IT" dirty="0" err="1" smtClean="0"/>
              <a:t>parliament</a:t>
            </a:r>
            <a:r>
              <a:rPr lang="it-IT" dirty="0" smtClean="0"/>
              <a:t> </a:t>
            </a:r>
            <a:r>
              <a:rPr lang="it-IT" dirty="0" err="1" smtClean="0"/>
              <a:t>British</a:t>
            </a:r>
            <a:r>
              <a:rPr lang="it-IT" dirty="0" smtClean="0"/>
              <a:t> English will </a:t>
            </a:r>
            <a:r>
              <a:rPr lang="it-IT" dirty="0" err="1" smtClean="0"/>
              <a:t>never</a:t>
            </a:r>
            <a:r>
              <a:rPr lang="it-IT" dirty="0" smtClean="0"/>
              <a:t> be </a:t>
            </a:r>
            <a:r>
              <a:rPr lang="it-IT" dirty="0" err="1" smtClean="0"/>
              <a:t>heard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Will the Irish </a:t>
            </a:r>
            <a:r>
              <a:rPr lang="it-IT" dirty="0" err="1" smtClean="0"/>
              <a:t>support</a:t>
            </a:r>
            <a:r>
              <a:rPr lang="it-IT" dirty="0" smtClean="0"/>
              <a:t> the use of </a:t>
            </a:r>
            <a:r>
              <a:rPr lang="it-IT" dirty="0" err="1" smtClean="0"/>
              <a:t>British</a:t>
            </a:r>
            <a:r>
              <a:rPr lang="it-IT" dirty="0" smtClean="0"/>
              <a:t> English?</a:t>
            </a:r>
          </a:p>
          <a:p>
            <a:endParaRPr lang="it-IT" dirty="0" smtClean="0"/>
          </a:p>
          <a:p>
            <a:r>
              <a:rPr lang="it-IT" dirty="0" smtClean="0"/>
              <a:t>Will American spelling be </a:t>
            </a:r>
            <a:r>
              <a:rPr lang="it-IT" dirty="0" err="1" smtClean="0"/>
              <a:t>considered</a:t>
            </a:r>
            <a:r>
              <a:rPr lang="it-IT" dirty="0" smtClean="0"/>
              <a:t> more </a:t>
            </a:r>
            <a:r>
              <a:rPr lang="it-IT" dirty="0" err="1" smtClean="0"/>
              <a:t>useful</a:t>
            </a:r>
            <a:r>
              <a:rPr lang="it-IT" dirty="0" smtClean="0"/>
              <a:t>?</a:t>
            </a:r>
          </a:p>
          <a:p>
            <a:endParaRPr lang="it-IT" dirty="0" smtClean="0"/>
          </a:p>
          <a:p>
            <a:r>
              <a:rPr lang="it-IT" dirty="0" smtClean="0"/>
              <a:t>Will </a:t>
            </a:r>
            <a:r>
              <a:rPr lang="it-IT" dirty="0" err="1" smtClean="0"/>
              <a:t>there</a:t>
            </a:r>
            <a:r>
              <a:rPr lang="it-IT" dirty="0" smtClean="0"/>
              <a:t> be some </a:t>
            </a:r>
            <a:r>
              <a:rPr lang="it-IT" dirty="0" err="1" smtClean="0"/>
              <a:t>form</a:t>
            </a:r>
            <a:r>
              <a:rPr lang="it-IT" dirty="0" smtClean="0"/>
              <a:t> of ‘Euro-English’?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4083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Future </a:t>
            </a:r>
            <a:r>
              <a:rPr lang="it-IT" dirty="0" err="1" smtClean="0">
                <a:solidFill>
                  <a:srgbClr val="FF0000"/>
                </a:solidFill>
              </a:rPr>
              <a:t>reading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i="1" dirty="0" smtClean="0"/>
              <a:t>World </a:t>
            </a:r>
            <a:r>
              <a:rPr lang="it-IT" i="1" dirty="0" err="1" smtClean="0"/>
              <a:t>Englishes</a:t>
            </a:r>
            <a:r>
              <a:rPr lang="it-IT" dirty="0" smtClean="0"/>
              <a:t>, 2017</a:t>
            </a:r>
          </a:p>
          <a:p>
            <a:pPr marL="0" indent="0">
              <a:buNone/>
            </a:pPr>
            <a:r>
              <a:rPr lang="it-IT" dirty="0" smtClean="0"/>
              <a:t>(can be </a:t>
            </a:r>
            <a:r>
              <a:rPr lang="it-IT" dirty="0" err="1" smtClean="0"/>
              <a:t>downloaded</a:t>
            </a:r>
            <a:r>
              <a:rPr lang="it-IT" dirty="0" smtClean="0"/>
              <a:t> from University </a:t>
            </a:r>
            <a:r>
              <a:rPr lang="it-IT" dirty="0" err="1" smtClean="0"/>
              <a:t>library</a:t>
            </a:r>
            <a:r>
              <a:rPr lang="it-IT" dirty="0" smtClean="0"/>
              <a:t> resources)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329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English as global language: </a:t>
            </a:r>
            <a:br>
              <a:rPr lang="it-IT" dirty="0" smtClean="0"/>
            </a:br>
            <a:r>
              <a:rPr lang="it-IT" sz="3600" dirty="0" err="1" smtClean="0"/>
              <a:t>Kachru’s</a:t>
            </a:r>
            <a:r>
              <a:rPr lang="it-IT" sz="3600" dirty="0" smtClean="0"/>
              <a:t> 3 </a:t>
            </a:r>
            <a:r>
              <a:rPr lang="it-IT" sz="3600" dirty="0" err="1" smtClean="0"/>
              <a:t>circles</a:t>
            </a:r>
            <a:endParaRPr lang="it-IT" sz="3600" dirty="0"/>
          </a:p>
        </p:txBody>
      </p:sp>
      <p:pic>
        <p:nvPicPr>
          <p:cNvPr id="1026" name="Picture 2" descr="E:\Jean Monet\Kachru's 3 circl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28800"/>
            <a:ext cx="4896544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180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English easy to </a:t>
            </a:r>
            <a:r>
              <a:rPr lang="it-IT" dirty="0" err="1" smtClean="0">
                <a:solidFill>
                  <a:srgbClr val="FF0000"/>
                </a:solidFill>
              </a:rPr>
              <a:t>learn</a:t>
            </a:r>
            <a:r>
              <a:rPr lang="it-IT" dirty="0" smtClean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906115"/>
          </a:xfrm>
        </p:spPr>
        <p:txBody>
          <a:bodyPr>
            <a:normAutofit fontScale="62500" lnSpcReduction="20000"/>
          </a:bodyPr>
          <a:lstStyle/>
          <a:p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         </a:t>
            </a:r>
          </a:p>
          <a:p>
            <a:r>
              <a:rPr lang="it-IT" dirty="0"/>
              <a:t> </a:t>
            </a:r>
            <a:r>
              <a:rPr lang="it-IT" dirty="0" smtClean="0"/>
              <a:t>           </a:t>
            </a:r>
            <a:r>
              <a:rPr lang="it-IT" sz="3400" dirty="0" err="1" smtClean="0"/>
              <a:t>Four</a:t>
            </a:r>
            <a:r>
              <a:rPr lang="it-IT" sz="3400" dirty="0" smtClean="0"/>
              <a:t> </a:t>
            </a:r>
            <a:r>
              <a:rPr lang="it-IT" sz="3400" dirty="0" err="1"/>
              <a:t>levels</a:t>
            </a:r>
            <a:r>
              <a:rPr lang="it-IT" sz="3400" dirty="0"/>
              <a:t> of </a:t>
            </a:r>
            <a:r>
              <a:rPr lang="it-IT" sz="3400" dirty="0" smtClean="0"/>
              <a:t>language</a:t>
            </a:r>
            <a:endParaRPr lang="it-IT" sz="3400" dirty="0"/>
          </a:p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 smtClean="0"/>
              <a:t>Grammar</a:t>
            </a:r>
            <a:r>
              <a:rPr lang="it-IT" dirty="0" smtClean="0"/>
              <a:t>/</a:t>
            </a:r>
            <a:r>
              <a:rPr lang="it-IT" dirty="0" err="1" smtClean="0"/>
              <a:t>syntax</a:t>
            </a:r>
            <a:endParaRPr lang="it-IT" dirty="0" smtClean="0"/>
          </a:p>
          <a:p>
            <a:r>
              <a:rPr lang="it-IT" dirty="0" err="1" smtClean="0"/>
              <a:t>Semantics</a:t>
            </a:r>
            <a:r>
              <a:rPr lang="it-IT" dirty="0" smtClean="0"/>
              <a:t>  </a:t>
            </a:r>
          </a:p>
          <a:p>
            <a:r>
              <a:rPr lang="it-IT" dirty="0" err="1" smtClean="0"/>
              <a:t>Morphology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Phonology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906115"/>
          </a:xfrm>
        </p:spPr>
        <p:txBody>
          <a:bodyPr>
            <a:normAutofit/>
          </a:bodyPr>
          <a:lstStyle/>
          <a:p>
            <a:endParaRPr lang="it-IT" sz="2100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572000" y="2204864"/>
            <a:ext cx="4041775" cy="3951288"/>
          </a:xfrm>
        </p:spPr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</a:t>
            </a:r>
            <a:r>
              <a:rPr lang="it-IT" dirty="0" err="1" smtClean="0"/>
              <a:t>All</a:t>
            </a:r>
            <a:r>
              <a:rPr lang="it-IT" dirty="0" smtClean="0"/>
              <a:t> easy to use? </a:t>
            </a:r>
            <a:r>
              <a:rPr lang="it-IT" dirty="0" err="1"/>
              <a:t>If</a:t>
            </a:r>
            <a:r>
              <a:rPr lang="it-IT" dirty="0"/>
              <a:t> so, why?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749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solidFill>
                  <a:srgbClr val="FF0000"/>
                </a:solidFill>
              </a:rPr>
              <a:t>Increased</a:t>
            </a:r>
            <a:r>
              <a:rPr lang="it-IT" sz="3200" dirty="0" smtClean="0">
                <a:solidFill>
                  <a:srgbClr val="FF0000"/>
                </a:solidFill>
              </a:rPr>
              <a:t> use of English has </a:t>
            </a:r>
            <a:r>
              <a:rPr lang="it-IT" sz="3200" dirty="0" err="1" smtClean="0">
                <a:solidFill>
                  <a:srgbClr val="FF0000"/>
                </a:solidFill>
              </a:rPr>
              <a:t>helped</a:t>
            </a:r>
            <a:r>
              <a:rPr lang="it-IT" sz="3200" dirty="0" smtClean="0">
                <a:solidFill>
                  <a:srgbClr val="FF0000"/>
                </a:solidFill>
              </a:rPr>
              <a:t> to </a:t>
            </a:r>
            <a:r>
              <a:rPr lang="it-IT" sz="3200" dirty="0" err="1" smtClean="0">
                <a:solidFill>
                  <a:srgbClr val="FF0000"/>
                </a:solidFill>
              </a:rPr>
              <a:t>unify</a:t>
            </a:r>
            <a:r>
              <a:rPr lang="it-IT" sz="3200" dirty="0" smtClean="0">
                <a:solidFill>
                  <a:srgbClr val="FF0000"/>
                </a:solidFill>
              </a:rPr>
              <a:t> Europe?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Can the common use of one language </a:t>
            </a:r>
            <a:r>
              <a:rPr lang="it-IT" dirty="0" err="1" smtClean="0"/>
              <a:t>unify</a:t>
            </a:r>
            <a:r>
              <a:rPr lang="it-IT" dirty="0" smtClean="0"/>
              <a:t> </a:t>
            </a:r>
            <a:r>
              <a:rPr lang="it-IT" dirty="0" err="1" smtClean="0"/>
              <a:t>countries</a:t>
            </a:r>
            <a:r>
              <a:rPr lang="it-IT" dirty="0" smtClean="0"/>
              <a:t>? </a:t>
            </a:r>
            <a:r>
              <a:rPr lang="it-IT" dirty="0" err="1" smtClean="0"/>
              <a:t>If</a:t>
            </a:r>
            <a:r>
              <a:rPr lang="it-IT" dirty="0" smtClean="0"/>
              <a:t> so, why?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2050" name="Picture 2" descr="E:\Jean Monet\Tower of bab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356992"/>
            <a:ext cx="381642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99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But what </a:t>
            </a:r>
            <a:r>
              <a:rPr lang="it-IT" dirty="0" err="1" smtClean="0">
                <a:solidFill>
                  <a:srgbClr val="FF0000"/>
                </a:solidFill>
              </a:rPr>
              <a:t>happens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if</a:t>
            </a:r>
            <a:r>
              <a:rPr lang="it-IT" dirty="0" smtClean="0">
                <a:solidFill>
                  <a:srgbClr val="FF0000"/>
                </a:solidFill>
              </a:rPr>
              <a:t> the common language is the language of </a:t>
            </a:r>
            <a:r>
              <a:rPr lang="it-IT" dirty="0" err="1" smtClean="0">
                <a:solidFill>
                  <a:srgbClr val="FF0000"/>
                </a:solidFill>
              </a:rPr>
              <a:t>victors</a:t>
            </a:r>
            <a:r>
              <a:rPr lang="it-IT" dirty="0" smtClean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pic>
        <p:nvPicPr>
          <p:cNvPr id="3074" name="Picture 2" descr="E:\Jean Monet\Vicors and Bayreux tapest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44824"/>
            <a:ext cx="6336703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406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Will </a:t>
            </a:r>
            <a:r>
              <a:rPr lang="it-IT" dirty="0" err="1" smtClean="0">
                <a:solidFill>
                  <a:srgbClr val="FF0000"/>
                </a:solidFill>
              </a:rPr>
              <a:t>young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people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lose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interest</a:t>
            </a:r>
            <a:r>
              <a:rPr lang="it-IT" dirty="0" smtClean="0">
                <a:solidFill>
                  <a:srgbClr val="FF0000"/>
                </a:solidFill>
              </a:rPr>
              <a:t> in learning English </a:t>
            </a:r>
            <a:r>
              <a:rPr lang="it-IT" dirty="0" err="1" smtClean="0">
                <a:solidFill>
                  <a:srgbClr val="FF0000"/>
                </a:solidFill>
              </a:rPr>
              <a:t>after</a:t>
            </a:r>
            <a:r>
              <a:rPr lang="it-IT" dirty="0" smtClean="0">
                <a:solidFill>
                  <a:srgbClr val="FF0000"/>
                </a:solidFill>
              </a:rPr>
              <a:t> Brexit?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London and English </a:t>
            </a:r>
            <a:r>
              <a:rPr lang="it-IT" dirty="0" err="1" smtClean="0"/>
              <a:t>still</a:t>
            </a:r>
            <a:r>
              <a:rPr lang="it-IT" dirty="0" smtClean="0"/>
              <a:t> cool? Or are </a:t>
            </a:r>
            <a:r>
              <a:rPr lang="it-IT" dirty="0" err="1" smtClean="0"/>
              <a:t>Berlin</a:t>
            </a:r>
            <a:r>
              <a:rPr lang="it-IT" dirty="0" smtClean="0"/>
              <a:t> and </a:t>
            </a:r>
            <a:r>
              <a:rPr lang="it-IT" dirty="0" err="1" smtClean="0"/>
              <a:t>German</a:t>
            </a:r>
            <a:r>
              <a:rPr lang="it-IT" dirty="0" smtClean="0"/>
              <a:t> the </a:t>
            </a:r>
            <a:r>
              <a:rPr lang="it-IT" dirty="0" err="1" smtClean="0"/>
              <a:t>hippest</a:t>
            </a:r>
            <a:r>
              <a:rPr lang="it-IT" dirty="0" smtClean="0"/>
              <a:t>?</a:t>
            </a:r>
          </a:p>
          <a:p>
            <a:endParaRPr lang="it-IT" dirty="0"/>
          </a:p>
        </p:txBody>
      </p:sp>
      <p:pic>
        <p:nvPicPr>
          <p:cNvPr id="4098" name="Picture 2" descr="E:\Jean Monet\Cool Germa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52936"/>
            <a:ext cx="643237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495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After Brexit English will continue as a working language in the EU </a:t>
            </a:r>
            <a:r>
              <a:rPr lang="en-US" sz="3200" dirty="0" smtClean="0">
                <a:solidFill>
                  <a:srgbClr val="FF0000"/>
                </a:solidFill>
              </a:rPr>
              <a:t>parliament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dirty="0" smtClean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 err="1" smtClean="0"/>
              <a:t>Now</a:t>
            </a:r>
            <a:r>
              <a:rPr lang="it-IT" sz="2800" dirty="0" smtClean="0"/>
              <a:t> EU policy </a:t>
            </a:r>
            <a:r>
              <a:rPr lang="it-IT" sz="2800" dirty="0" err="1" smtClean="0"/>
              <a:t>documents</a:t>
            </a:r>
            <a:r>
              <a:rPr lang="it-IT" sz="2800" dirty="0" smtClean="0"/>
              <a:t> </a:t>
            </a:r>
            <a:r>
              <a:rPr lang="it-IT" sz="2800" dirty="0" err="1" smtClean="0"/>
              <a:t>published</a:t>
            </a:r>
            <a:r>
              <a:rPr lang="it-IT" sz="2800" dirty="0" smtClean="0"/>
              <a:t> in </a:t>
            </a:r>
            <a:r>
              <a:rPr lang="it-IT" sz="2800" dirty="0" err="1" smtClean="0"/>
              <a:t>parallel</a:t>
            </a:r>
            <a:r>
              <a:rPr lang="it-IT" sz="2800" dirty="0" smtClean="0"/>
              <a:t> in 24 </a:t>
            </a:r>
            <a:r>
              <a:rPr lang="it-IT" sz="2800" dirty="0" err="1" smtClean="0"/>
              <a:t>languages</a:t>
            </a:r>
            <a:r>
              <a:rPr lang="it-IT" sz="2800" dirty="0" smtClean="0"/>
              <a:t> but top </a:t>
            </a:r>
            <a:r>
              <a:rPr lang="it-IT" sz="2800" dirty="0" err="1" smtClean="0"/>
              <a:t>three</a:t>
            </a:r>
            <a:r>
              <a:rPr lang="it-IT" sz="2800" dirty="0" smtClean="0"/>
              <a:t> </a:t>
            </a:r>
            <a:r>
              <a:rPr lang="it-IT" sz="2800" dirty="0" err="1" smtClean="0"/>
              <a:t>languages</a:t>
            </a:r>
            <a:r>
              <a:rPr lang="it-IT" sz="2800" dirty="0" smtClean="0"/>
              <a:t> (English, French, </a:t>
            </a:r>
            <a:r>
              <a:rPr lang="it-IT" sz="2800" dirty="0" err="1" smtClean="0"/>
              <a:t>German</a:t>
            </a:r>
            <a:r>
              <a:rPr lang="it-IT" sz="2800" dirty="0" smtClean="0"/>
              <a:t>) </a:t>
            </a:r>
            <a:r>
              <a:rPr lang="it-IT" sz="2800" dirty="0" err="1" smtClean="0"/>
              <a:t>relates</a:t>
            </a:r>
            <a:r>
              <a:rPr lang="it-IT" sz="2800" dirty="0" smtClean="0"/>
              <a:t> to their use as </a:t>
            </a:r>
            <a:r>
              <a:rPr lang="it-IT" sz="2800" dirty="0" err="1" smtClean="0"/>
              <a:t>procedural</a:t>
            </a:r>
            <a:r>
              <a:rPr lang="it-IT" sz="2800" dirty="0" smtClean="0"/>
              <a:t> </a:t>
            </a:r>
            <a:r>
              <a:rPr lang="it-IT" sz="2800" dirty="0" err="1" smtClean="0"/>
              <a:t>languages</a:t>
            </a:r>
            <a:r>
              <a:rPr lang="it-IT" sz="2800" dirty="0" smtClean="0"/>
              <a:t> for the </a:t>
            </a:r>
            <a:r>
              <a:rPr lang="it-IT" sz="2800" dirty="0" err="1" smtClean="0"/>
              <a:t>weekly</a:t>
            </a:r>
            <a:r>
              <a:rPr lang="it-IT" sz="2800" dirty="0" smtClean="0"/>
              <a:t> </a:t>
            </a:r>
            <a:r>
              <a:rPr lang="it-IT" sz="2800" dirty="0" err="1" smtClean="0"/>
              <a:t>meetings</a:t>
            </a:r>
            <a:r>
              <a:rPr lang="it-IT" sz="2800" dirty="0" smtClean="0"/>
              <a:t> of the 28 </a:t>
            </a:r>
            <a:r>
              <a:rPr lang="it-IT" sz="2800" dirty="0" err="1" smtClean="0"/>
              <a:t>commissioners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       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74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After Brexit English will continue as a working language in the EU </a:t>
            </a:r>
            <a:r>
              <a:rPr lang="en-US" sz="3200" dirty="0" smtClean="0">
                <a:solidFill>
                  <a:srgbClr val="FF0000"/>
                </a:solidFill>
              </a:rPr>
              <a:t>parliament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«the English language no </a:t>
            </a:r>
            <a:r>
              <a:rPr lang="it-IT" dirty="0" err="1" smtClean="0"/>
              <a:t>longer</a:t>
            </a:r>
            <a:r>
              <a:rPr lang="it-IT" dirty="0" smtClean="0"/>
              <a:t> has 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legitimacy</a:t>
            </a:r>
            <a:r>
              <a:rPr lang="it-IT" dirty="0" smtClean="0"/>
              <a:t> in </a:t>
            </a:r>
            <a:r>
              <a:rPr lang="it-IT" dirty="0" err="1" smtClean="0"/>
              <a:t>Brussels</a:t>
            </a:r>
            <a:r>
              <a:rPr lang="it-IT" dirty="0" smtClean="0"/>
              <a:t>» (Robert </a:t>
            </a:r>
            <a:r>
              <a:rPr lang="it-IT" dirty="0" err="1" smtClean="0"/>
              <a:t>Menard</a:t>
            </a:r>
            <a:r>
              <a:rPr lang="it-IT" dirty="0" smtClean="0"/>
              <a:t>)</a:t>
            </a:r>
          </a:p>
          <a:p>
            <a:r>
              <a:rPr lang="it-IT" dirty="0" smtClean="0"/>
              <a:t>«English can no </a:t>
            </a:r>
            <a:r>
              <a:rPr lang="it-IT" dirty="0" err="1" smtClean="0"/>
              <a:t>longer</a:t>
            </a:r>
            <a:r>
              <a:rPr lang="it-IT" dirty="0" smtClean="0"/>
              <a:t> be the </a:t>
            </a:r>
            <a:r>
              <a:rPr lang="it-IT" dirty="0" err="1" smtClean="0"/>
              <a:t>third</a:t>
            </a:r>
            <a:r>
              <a:rPr lang="it-IT" dirty="0" smtClean="0"/>
              <a:t> working language in the European </a:t>
            </a:r>
            <a:r>
              <a:rPr lang="it-IT" dirty="0" err="1" smtClean="0"/>
              <a:t>Parliament</a:t>
            </a:r>
            <a:r>
              <a:rPr lang="it-IT" dirty="0" smtClean="0"/>
              <a:t>» (Jean </a:t>
            </a:r>
            <a:r>
              <a:rPr lang="it-IT" dirty="0" err="1" smtClean="0"/>
              <a:t>Luc</a:t>
            </a:r>
            <a:r>
              <a:rPr lang="it-IT" dirty="0" smtClean="0"/>
              <a:t> </a:t>
            </a:r>
            <a:r>
              <a:rPr lang="it-IT" dirty="0" err="1" smtClean="0"/>
              <a:t>Melenchon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dirty="0" smtClean="0"/>
              <a:t>Which </a:t>
            </a:r>
            <a:r>
              <a:rPr lang="it-IT" dirty="0" err="1" smtClean="0"/>
              <a:t>member</a:t>
            </a:r>
            <a:r>
              <a:rPr lang="it-IT" dirty="0" smtClean="0"/>
              <a:t> </a:t>
            </a:r>
            <a:r>
              <a:rPr lang="it-IT" dirty="0" err="1" smtClean="0"/>
              <a:t>states</a:t>
            </a:r>
            <a:r>
              <a:rPr lang="it-IT" dirty="0" smtClean="0"/>
              <a:t> </a:t>
            </a:r>
            <a:r>
              <a:rPr lang="it-IT" dirty="0" err="1" smtClean="0"/>
              <a:t>speak</a:t>
            </a:r>
            <a:r>
              <a:rPr lang="it-IT" dirty="0" smtClean="0"/>
              <a:t> English?</a:t>
            </a:r>
          </a:p>
          <a:p>
            <a:pPr marL="0" indent="0">
              <a:buNone/>
            </a:pPr>
            <a:r>
              <a:rPr lang="it-IT" dirty="0" smtClean="0"/>
              <a:t>     Which are the </a:t>
            </a:r>
            <a:r>
              <a:rPr lang="it-IT" dirty="0" err="1" smtClean="0"/>
              <a:t>official</a:t>
            </a:r>
            <a:r>
              <a:rPr lang="it-IT" dirty="0" smtClean="0"/>
              <a:t> </a:t>
            </a:r>
            <a:r>
              <a:rPr lang="it-IT" dirty="0" err="1" smtClean="0"/>
              <a:t>languages</a:t>
            </a:r>
            <a:r>
              <a:rPr lang="it-IT" dirty="0" smtClean="0"/>
              <a:t> of :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</a:t>
            </a:r>
            <a:r>
              <a:rPr lang="it-IT" dirty="0" err="1" smtClean="0"/>
              <a:t>Ireland</a:t>
            </a:r>
            <a:r>
              <a:rPr lang="it-IT" dirty="0" smtClean="0"/>
              <a:t>?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Malta?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           But …..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323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… </a:t>
            </a:r>
            <a:r>
              <a:rPr lang="it-IT" dirty="0" err="1" smtClean="0">
                <a:solidFill>
                  <a:srgbClr val="FF0000"/>
                </a:solidFill>
              </a:rPr>
              <a:t>support</a:t>
            </a:r>
            <a:r>
              <a:rPr lang="it-IT" dirty="0" smtClean="0">
                <a:solidFill>
                  <a:srgbClr val="FF0000"/>
                </a:solidFill>
              </a:rPr>
              <a:t> for English </a:t>
            </a:r>
            <a:r>
              <a:rPr lang="it-IT" dirty="0" err="1" smtClean="0">
                <a:solidFill>
                  <a:srgbClr val="FF0000"/>
                </a:solidFill>
              </a:rPr>
              <a:t>too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«change to the EU </a:t>
            </a:r>
            <a:r>
              <a:rPr lang="it-IT" sz="2000" dirty="0" err="1" smtClean="0"/>
              <a:t>Institutions</a:t>
            </a:r>
            <a:r>
              <a:rPr lang="it-IT" sz="2000" dirty="0" smtClean="0"/>
              <a:t>’ language regime is </a:t>
            </a:r>
            <a:r>
              <a:rPr lang="it-IT" sz="2000" dirty="0" err="1" smtClean="0"/>
              <a:t>subject</a:t>
            </a:r>
            <a:r>
              <a:rPr lang="it-IT" sz="2000" dirty="0" smtClean="0"/>
              <a:t> to a </a:t>
            </a:r>
            <a:r>
              <a:rPr lang="it-IT" sz="2000" dirty="0" err="1" smtClean="0"/>
              <a:t>unanimous</a:t>
            </a:r>
            <a:r>
              <a:rPr lang="it-IT" sz="2000" dirty="0" smtClean="0"/>
              <a:t> vote of the </a:t>
            </a:r>
            <a:r>
              <a:rPr lang="it-IT" sz="2000" dirty="0" err="1" smtClean="0"/>
              <a:t>Council</a:t>
            </a:r>
            <a:r>
              <a:rPr lang="it-IT" sz="2000" dirty="0" smtClean="0"/>
              <a:t>, including </a:t>
            </a:r>
            <a:r>
              <a:rPr lang="it-IT" sz="2000" dirty="0" err="1" smtClean="0"/>
              <a:t>Ireland</a:t>
            </a:r>
            <a:r>
              <a:rPr lang="it-IT" sz="2000" dirty="0" smtClean="0"/>
              <a:t>» </a:t>
            </a:r>
          </a:p>
          <a:p>
            <a:pPr marL="0" indent="0">
              <a:buNone/>
            </a:pPr>
            <a:r>
              <a:rPr lang="it-IT" sz="2000" dirty="0" smtClean="0"/>
              <a:t>     (</a:t>
            </a:r>
            <a:r>
              <a:rPr lang="it-IT" sz="2000" dirty="0" err="1" smtClean="0"/>
              <a:t>official</a:t>
            </a:r>
            <a:r>
              <a:rPr lang="it-IT" sz="2000" dirty="0" smtClean="0"/>
              <a:t> statement of Republic of </a:t>
            </a:r>
            <a:r>
              <a:rPr lang="it-IT" sz="2000" dirty="0" err="1" smtClean="0"/>
              <a:t>Ireland</a:t>
            </a:r>
            <a:r>
              <a:rPr lang="it-IT" sz="2000" dirty="0" smtClean="0"/>
              <a:t>)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…. And </a:t>
            </a:r>
            <a:r>
              <a:rPr lang="it-IT" sz="2000" dirty="0" err="1" smtClean="0"/>
              <a:t>could</a:t>
            </a:r>
            <a:r>
              <a:rPr lang="it-IT" sz="2000" dirty="0" smtClean="0"/>
              <a:t> English </a:t>
            </a:r>
            <a:r>
              <a:rPr lang="it-IT" sz="2000" dirty="0" err="1" smtClean="0"/>
              <a:t>become</a:t>
            </a:r>
            <a:r>
              <a:rPr lang="it-IT" sz="2000" dirty="0" smtClean="0"/>
              <a:t> more </a:t>
            </a:r>
            <a:r>
              <a:rPr lang="it-IT" sz="2000" dirty="0" err="1" smtClean="0"/>
              <a:t>useful</a:t>
            </a:r>
            <a:r>
              <a:rPr lang="it-IT" sz="2000" dirty="0" smtClean="0"/>
              <a:t> as a </a:t>
            </a:r>
            <a:r>
              <a:rPr lang="it-IT" sz="2000" dirty="0" err="1" smtClean="0"/>
              <a:t>neutral</a:t>
            </a:r>
            <a:r>
              <a:rPr lang="it-IT" sz="2000" dirty="0" smtClean="0"/>
              <a:t> language </a:t>
            </a:r>
            <a:r>
              <a:rPr lang="it-IT" sz="2000" dirty="0" err="1" smtClean="0"/>
              <a:t>now</a:t>
            </a:r>
            <a:r>
              <a:rPr lang="it-IT" sz="2000" dirty="0" smtClean="0"/>
              <a:t> that it is no </a:t>
            </a:r>
            <a:r>
              <a:rPr lang="it-IT" sz="2000" dirty="0" err="1" smtClean="0"/>
              <a:t>longer</a:t>
            </a:r>
            <a:r>
              <a:rPr lang="it-IT" sz="2000" dirty="0" smtClean="0"/>
              <a:t> </a:t>
            </a:r>
            <a:r>
              <a:rPr lang="it-IT" sz="2000" dirty="0" err="1" smtClean="0"/>
              <a:t>associated</a:t>
            </a:r>
            <a:r>
              <a:rPr lang="it-IT" sz="2000" dirty="0" smtClean="0"/>
              <a:t> with a </a:t>
            </a:r>
            <a:r>
              <a:rPr lang="it-IT" sz="2000" dirty="0" err="1" smtClean="0"/>
              <a:t>leading</a:t>
            </a:r>
            <a:r>
              <a:rPr lang="it-IT" sz="2000" dirty="0" smtClean="0"/>
              <a:t> EU state?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45855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506</Words>
  <Application>Microsoft Office PowerPoint</Application>
  <PresentationFormat>Presentazione su schermo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di Office</vt:lpstr>
      <vt:lpstr>Workshop  The linguistic future of the EU: A political choice</vt:lpstr>
      <vt:lpstr>English as global language:  Kachru’s 3 circles</vt:lpstr>
      <vt:lpstr>English easy to learn?</vt:lpstr>
      <vt:lpstr>Increased use of English has helped to unify Europe?</vt:lpstr>
      <vt:lpstr>But what happens if the common language is the language of victors?</vt:lpstr>
      <vt:lpstr>Will young people lose interest in learning English after Brexit?</vt:lpstr>
      <vt:lpstr>After Brexit English will continue as a working language in the EU parliament</vt:lpstr>
      <vt:lpstr>After Brexit English will continue as a working language in the EU parliament</vt:lpstr>
      <vt:lpstr>… support for English too</vt:lpstr>
      <vt:lpstr>Presentazione standard di PowerPoint</vt:lpstr>
      <vt:lpstr>If English is still used, will British English be a model for EU proceedings in English? </vt:lpstr>
      <vt:lpstr>Future reading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 The linguistic future of the EU: A political choice</dc:title>
  <dc:creator>Erasmus</dc:creator>
  <cp:lastModifiedBy>Leonardi</cp:lastModifiedBy>
  <cp:revision>14</cp:revision>
  <cp:lastPrinted>2018-04-25T09:21:17Z</cp:lastPrinted>
  <dcterms:created xsi:type="dcterms:W3CDTF">2018-04-25T07:57:13Z</dcterms:created>
  <dcterms:modified xsi:type="dcterms:W3CDTF">2019-10-24T09:25:34Z</dcterms:modified>
</cp:coreProperties>
</file>