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sldIdLst>
    <p:sldId id="387" r:id="rId2"/>
    <p:sldId id="401" r:id="rId3"/>
    <p:sldId id="403" r:id="rId4"/>
    <p:sldId id="400" r:id="rId5"/>
    <p:sldId id="404" r:id="rId6"/>
    <p:sldId id="405" r:id="rId7"/>
    <p:sldId id="409" r:id="rId8"/>
    <p:sldId id="393" r:id="rId9"/>
    <p:sldId id="407" r:id="rId10"/>
    <p:sldId id="410" r:id="rId11"/>
    <p:sldId id="406" r:id="rId12"/>
    <p:sldId id="396" r:id="rId13"/>
    <p:sldId id="395" r:id="rId14"/>
    <p:sldId id="397" r:id="rId15"/>
    <p:sldId id="399" r:id="rId16"/>
    <p:sldId id="398" r:id="rId17"/>
    <p:sldId id="408" r:id="rId18"/>
  </p:sldIdLst>
  <p:sldSz cx="9144000" cy="6858000" type="screen4x3"/>
  <p:notesSz cx="6794500" cy="99314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pos="657">
          <p15:clr>
            <a:srgbClr val="A4A3A4"/>
          </p15:clr>
        </p15:guide>
        <p15:guide id="4" pos="51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66"/>
    <a:srgbClr val="EAEAEA"/>
    <a:srgbClr val="2A216A"/>
    <a:srgbClr val="7C4218"/>
    <a:srgbClr val="DDDDDD"/>
    <a:srgbClr val="1C1C1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2" autoAdjust="0"/>
    <p:restoredTop sz="84555" autoAdjust="0"/>
  </p:normalViewPr>
  <p:slideViewPr>
    <p:cSldViewPr>
      <p:cViewPr varScale="1">
        <p:scale>
          <a:sx n="96" d="100"/>
          <a:sy n="96" d="100"/>
        </p:scale>
        <p:origin x="1650" y="78"/>
      </p:cViewPr>
      <p:guideLst>
        <p:guide orient="horz" pos="618"/>
        <p:guide orient="horz" pos="3974"/>
        <p:guide pos="657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16" y="-91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391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09" y="0"/>
            <a:ext cx="2944391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18" y="4717416"/>
            <a:ext cx="4983066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4831"/>
            <a:ext cx="2944391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09" y="9434831"/>
            <a:ext cx="2944391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70BA95-BA42-49AC-B3B2-24FC6E70CB6D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333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CCB2F-A075-46A5-AFBC-CA4EE297F76A}" type="slidenum">
              <a:rPr lang="da-DK"/>
              <a:pPr/>
              <a:t>1</a:t>
            </a:fld>
            <a:endParaRPr lang="da-DK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17415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453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1124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5052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5372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6806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4447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9004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94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616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798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316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150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802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7170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3322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383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53" name="Picture 69" descr="HUM_ppt_top_u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8"/>
            <a:ext cx="9144000" cy="1285875"/>
          </a:xfrm>
          <a:prstGeom prst="rect">
            <a:avLst/>
          </a:prstGeom>
          <a:noFill/>
        </p:spPr>
      </p:pic>
      <p:pic>
        <p:nvPicPr>
          <p:cNvPr id="67650" name="Picture 66" descr="top_uk_58_02"/>
          <p:cNvPicPr>
            <a:picLocks noChangeAspect="1" noChangeArrowheads="1"/>
          </p:cNvPicPr>
          <p:nvPr userDrawn="1"/>
        </p:nvPicPr>
        <p:blipFill>
          <a:blip r:embed="rId3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2065338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Klik for at redigere titeltypografi i masteren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38225" y="2930525"/>
            <a:ext cx="6486525" cy="28035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/>
              <a:t>Klik for at redigere undertiteltypografien i masteren</a:t>
            </a:r>
          </a:p>
        </p:txBody>
      </p:sp>
      <p:sp>
        <p:nvSpPr>
          <p:cNvPr id="67667" name="Line 83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TextBox 17"/>
          <p:cNvSpPr txBox="1"/>
          <p:nvPr userDrawn="1"/>
        </p:nvSpPr>
        <p:spPr>
          <a:xfrm>
            <a:off x="-1357354" y="2045277"/>
            <a:ext cx="1296988" cy="18620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</a:rPr>
              <a:t>Navn på oplægsholder</a:t>
            </a:r>
          </a:p>
          <a:p>
            <a:endParaRPr lang="en-GB" sz="1100">
              <a:solidFill>
                <a:schemeClr val="bg1"/>
              </a:solidFill>
            </a:endParaRPr>
          </a:p>
          <a:p>
            <a:r>
              <a:rPr lang="en-GB" sz="1100">
                <a:solidFill>
                  <a:schemeClr val="bg1"/>
                </a:solidFill>
              </a:rPr>
              <a:t>Navn på KU-enhed</a:t>
            </a: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Line 36"/>
          <p:cNvSpPr>
            <a:spLocks noChangeShapeType="1"/>
          </p:cNvSpPr>
          <p:nvPr userDrawn="1"/>
        </p:nvSpPr>
        <p:spPr bwMode="auto">
          <a:xfrm>
            <a:off x="-1357354" y="1983364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Sted og dato</a:t>
            </a:r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Dias </a:t>
            </a:r>
            <a:fld id="{88889498-2D57-4492-BAF9-FAD2A7DF04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Enhedens navn</a:t>
            </a: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2" name="Line 25"/>
          <p:cNvSpPr>
            <a:spLocks noChangeShapeType="1"/>
          </p:cNvSpPr>
          <p:nvPr userDrawn="1"/>
        </p:nvSpPr>
        <p:spPr bwMode="auto">
          <a:xfrm flipH="1">
            <a:off x="0" y="1171575"/>
            <a:ext cx="8608194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da-DK" noProof="0"/>
          </a:p>
        </p:txBody>
      </p:sp>
      <p:sp>
        <p:nvSpPr>
          <p:cNvPr id="23" name="Line 25"/>
          <p:cNvSpPr>
            <a:spLocks noChangeShapeType="1"/>
          </p:cNvSpPr>
          <p:nvPr userDrawn="1"/>
        </p:nvSpPr>
        <p:spPr bwMode="auto">
          <a:xfrm flipH="1">
            <a:off x="8722047" y="1171575"/>
            <a:ext cx="421953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da-DK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en-GB" sz="1100">
                <a:solidFill>
                  <a:schemeClr val="bg1"/>
                </a:solidFill>
                <a:cs typeface="Arial" charset="0"/>
              </a:rPr>
            </a:br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2" name="Picture 4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Sted og dato</a:t>
            </a: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Dias </a:t>
            </a:r>
            <a:fld id="{88889498-2D57-4492-BAF9-FAD2A7DF04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Enhedens navn</a:t>
            </a:r>
          </a:p>
        </p:txBody>
      </p:sp>
      <p:sp>
        <p:nvSpPr>
          <p:cNvPr id="24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4824000" cy="2487600"/>
          </a:xfrm>
        </p:spPr>
        <p:txBody>
          <a:bodyPr/>
          <a:lstStyle/>
          <a:p>
            <a:endParaRPr lang="en-GB"/>
          </a:p>
        </p:txBody>
      </p:sp>
      <p:pic>
        <p:nvPicPr>
          <p:cNvPr id="23" name="Picture 14" descr="fke3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en-GB" sz="1100">
                <a:solidFill>
                  <a:schemeClr val="bg1"/>
                </a:solidFill>
                <a:cs typeface="Arial" charset="0"/>
              </a:rPr>
            </a:br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25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6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27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8" name="Picture 4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/>
              <a:t>Sted og dato</a:t>
            </a:r>
            <a:endParaRPr lang="en-GB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Dias </a:t>
            </a:r>
            <a:fld id="{88889498-2D57-4492-BAF9-FAD2A7DF04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Enhedens navn</a:t>
            </a:r>
          </a:p>
        </p:txBody>
      </p:sp>
      <p:sp>
        <p:nvSpPr>
          <p:cNvPr id="4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2" name="Picture 14" descr="fke3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en-GB" sz="1100">
                <a:solidFill>
                  <a:schemeClr val="bg1"/>
                </a:solidFill>
                <a:cs typeface="Arial" charset="0"/>
              </a:rPr>
            </a:br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24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26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7" name="Picture 4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Sted og dato</a:t>
            </a:r>
            <a:endParaRPr lang="en-GB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Dias </a:t>
            </a:r>
            <a:fld id="{88889498-2D57-4492-BAF9-FAD2A7DF04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Enhedens navn</a:t>
            </a:r>
          </a:p>
        </p:txBody>
      </p:sp>
      <p:sp>
        <p:nvSpPr>
          <p:cNvPr id="39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7" name="Picture 40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198800"/>
            <a:ext cx="7059600" cy="4464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en-GB" sz="1100">
              <a:solidFill>
                <a:schemeClr val="bg1"/>
              </a:solidFill>
            </a:endParaRPr>
          </a:p>
          <a:p>
            <a:r>
              <a:rPr lang="en-GB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en-GB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en-GB" sz="1100">
                <a:solidFill>
                  <a:schemeClr val="bg1"/>
                </a:solidFill>
              </a:rPr>
              <a:t>Indføj ”Sted og dato” i feltet for dato</a:t>
            </a:r>
            <a:r>
              <a:rPr lang="en-GB" sz="1100" baseline="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og ”Enhedens navn” i Sidefod</a:t>
            </a:r>
          </a:p>
        </p:txBody>
      </p:sp>
      <p:sp>
        <p:nvSpPr>
          <p:cNvPr id="15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TextBox 17"/>
          <p:cNvSpPr txBox="1"/>
          <p:nvPr userDrawn="1"/>
        </p:nvSpPr>
        <p:spPr>
          <a:xfrm>
            <a:off x="-1357354" y="1133459"/>
            <a:ext cx="1296988" cy="67710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Ny</a:t>
            </a:r>
            <a:r>
              <a:rPr lang="en-GB" sz="1100" baseline="0">
                <a:solidFill>
                  <a:schemeClr val="bg1"/>
                </a:solidFill>
                <a:cs typeface="Arial" charset="0"/>
              </a:rPr>
              <a:t> slide og k</a:t>
            </a:r>
            <a:r>
              <a:rPr lang="en-GB" sz="1100">
                <a:solidFill>
                  <a:schemeClr val="bg1"/>
                </a:solidFill>
                <a:cs typeface="Arial" charset="0"/>
              </a:rPr>
              <a:t>lik på</a:t>
            </a:r>
            <a:r>
              <a:rPr lang="en-GB" sz="1100" baseline="0">
                <a:solidFill>
                  <a:schemeClr val="bg1"/>
                </a:solidFill>
                <a:cs typeface="Arial" charset="0"/>
              </a:rPr>
              <a:t> ikon, indsæt billede</a:t>
            </a:r>
            <a:endParaRPr lang="en-GB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Line 36"/>
          <p:cNvSpPr>
            <a:spLocks noChangeShapeType="1"/>
          </p:cNvSpPr>
          <p:nvPr userDrawn="1"/>
        </p:nvSpPr>
        <p:spPr bwMode="auto">
          <a:xfrm>
            <a:off x="-1357354" y="1071546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Sted og dato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Dias </a:t>
            </a:r>
            <a:fld id="{88889498-2D57-4492-BAF9-FAD2A7DF04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Enhedens navn</a:t>
            </a:r>
          </a:p>
        </p:txBody>
      </p:sp>
      <p:pic>
        <p:nvPicPr>
          <p:cNvPr id="19" name="Picture 34" descr="HUM_ppt_bund_ne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Sted og dato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Dias </a:t>
            </a:r>
            <a:fld id="{88889498-2D57-4492-BAF9-FAD2A7DF04B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Enhedens navn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Enhedens navn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a-DK"/>
              <a:t>Sted og dato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8889498-2D57-4492-BAF9-FAD2A7DF04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0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66594" name="Picture 34" descr="HUM_ppt_bund_ne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573713"/>
            <a:ext cx="9144000" cy="1284287"/>
          </a:xfrm>
          <a:prstGeom prst="rect">
            <a:avLst/>
          </a:prstGeom>
          <a:noFill/>
        </p:spPr>
      </p:pic>
      <p:pic>
        <p:nvPicPr>
          <p:cNvPr id="66591" name="Picture 31" descr="top_uk_58_02"/>
          <p:cNvPicPr>
            <a:picLocks noChangeAspect="1" noChangeArrowheads="1"/>
          </p:cNvPicPr>
          <p:nvPr/>
        </p:nvPicPr>
        <p:blipFill>
          <a:blip r:embed="rId10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665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4"/>
            <a:ext cx="6577012" cy="44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teksttypografierne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</a:p>
        </p:txBody>
      </p:sp>
      <p:sp>
        <p:nvSpPr>
          <p:cNvPr id="66589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8400" y="-3175"/>
            <a:ext cx="6253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r>
              <a:rPr lang="en-GB"/>
              <a:t>Enhedens navn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>
            <a:off x="1044000" y="6350400"/>
            <a:ext cx="65808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da-DK"/>
              <a:t>Sted og dato</a:t>
            </a:r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1044000" y="6508800"/>
            <a:ext cx="2133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Dias </a:t>
            </a:r>
            <a:fld id="{88889498-2D57-4492-BAF9-FAD2A7DF04B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6" r:id="rId3"/>
    <p:sldLayoutId id="2147483668" r:id="rId4"/>
    <p:sldLayoutId id="2147483667" r:id="rId5"/>
    <p:sldLayoutId id="2147483656" r:id="rId6"/>
    <p:sldLayoutId id="2147483657" r:id="rId7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2pPr>
      <a:lvl3pPr marL="1146175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>
            <a:spLocks noGrp="1" noChangeArrowheads="1"/>
          </p:cNvSpPr>
          <p:nvPr>
            <p:ph type="ftr" sz="quarter" idx="12"/>
          </p:nvPr>
        </p:nvSpPr>
        <p:spPr>
          <a:xfrm>
            <a:off x="2858400" y="-3175"/>
            <a:ext cx="6253200" cy="263525"/>
          </a:xfrm>
        </p:spPr>
        <p:txBody>
          <a:bodyPr/>
          <a:lstStyle/>
          <a:p>
            <a:r>
              <a:rPr lang="en-GB" dirty="0"/>
              <a:t>Charlotte </a:t>
            </a:r>
            <a:r>
              <a:rPr lang="en-GB" dirty="0" err="1"/>
              <a:t>Galpin</a:t>
            </a:r>
            <a:endParaRPr lang="en-GB" dirty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5968" y="1099636"/>
            <a:ext cx="7776864" cy="1623897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it-IT" dirty="0" smtClean="0"/>
              <a:t>Conflitti </a:t>
            </a:r>
            <a:r>
              <a:rPr lang="it-IT" dirty="0"/>
              <a:t>di valore in un’Europa differenziata. </a:t>
            </a:r>
            <a:br>
              <a:rPr lang="it-IT" dirty="0"/>
            </a:br>
            <a:r>
              <a:rPr lang="it-IT" dirty="0"/>
              <a:t>L’impatto dei media digitali sulla polarizzazione dei valori in Europa </a:t>
            </a:r>
            <a:br>
              <a:rPr lang="it-IT" dirty="0"/>
            </a:br>
            <a:r>
              <a:rPr lang="en-US" i="1" dirty="0"/>
              <a:t>Value conflicts in a differentiated Europe. 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The impact of digital media on value </a:t>
            </a:r>
            <a:r>
              <a:rPr lang="en-US" i="1" dirty="0" err="1"/>
              <a:t>polarisation</a:t>
            </a:r>
            <a:r>
              <a:rPr lang="en-US" i="1" dirty="0"/>
              <a:t> in Europe </a:t>
            </a:r>
            <a:r>
              <a:rPr lang="en-GB" dirty="0"/>
              <a:t/>
            </a:r>
            <a:br>
              <a:rPr lang="en-GB" dirty="0"/>
            </a:br>
            <a:r>
              <a:rPr lang="en-US" dirty="0"/>
              <a:t> </a:t>
            </a:r>
            <a:endParaRPr lang="en-GB" dirty="0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1428" y="3573017"/>
            <a:ext cx="5494708" cy="1723284"/>
          </a:xfrm>
        </p:spPr>
        <p:txBody>
          <a:bodyPr/>
          <a:lstStyle/>
          <a:p>
            <a:r>
              <a:rPr lang="en-US" sz="2000" dirty="0" smtClean="0"/>
              <a:t>Hans-Jörg </a:t>
            </a:r>
            <a:r>
              <a:rPr lang="en-US" sz="2000" dirty="0"/>
              <a:t>Trenz,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University </a:t>
            </a:r>
            <a:r>
              <a:rPr lang="en-US" sz="2000" dirty="0"/>
              <a:t>of </a:t>
            </a:r>
            <a:r>
              <a:rPr lang="en-US" sz="2000" dirty="0" smtClean="0"/>
              <a:t>Copenhagen</a:t>
            </a:r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Sted og dato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Dias </a:t>
            </a:r>
            <a:fld id="{88889498-2D57-4492-BAF9-FAD2A7DF04B1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7" name="Picture 35" descr="KUA"/>
          <p:cNvPicPr>
            <a:picLocks noChangeAspect="1" noChangeArrowheads="1"/>
          </p:cNvPicPr>
          <p:nvPr/>
        </p:nvPicPr>
        <p:blipFill>
          <a:blip r:embed="rId3" cstate="print"/>
          <a:srcRect r="47707" b="5847"/>
          <a:stretch>
            <a:fillRect/>
          </a:stretch>
        </p:blipFill>
        <p:spPr bwMode="auto">
          <a:xfrm>
            <a:off x="6730776" y="4097338"/>
            <a:ext cx="2425700" cy="2760662"/>
          </a:xfrm>
          <a:prstGeom prst="rect">
            <a:avLst/>
          </a:prstGeom>
          <a:noFill/>
        </p:spPr>
      </p:pic>
      <p:pic>
        <p:nvPicPr>
          <p:cNvPr id="8" name="Picture 30" descr="skabelon_new_2007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156476" y="1989138"/>
            <a:ext cx="240060" cy="4868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006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User and Media driven </a:t>
            </a:r>
            <a:r>
              <a:rPr lang="da-DK" dirty="0" err="1" smtClean="0"/>
              <a:t>dynamics</a:t>
            </a:r>
            <a:r>
              <a:rPr lang="da-DK" dirty="0" smtClean="0"/>
              <a:t> of </a:t>
            </a:r>
            <a:r>
              <a:rPr lang="da-DK" dirty="0" err="1" smtClean="0"/>
              <a:t>value</a:t>
            </a:r>
            <a:r>
              <a:rPr lang="da-DK" dirty="0" smtClean="0"/>
              <a:t> </a:t>
            </a:r>
            <a:r>
              <a:rPr lang="da-DK" dirty="0" err="1" smtClean="0"/>
              <a:t>contestation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Dias </a:t>
            </a:r>
            <a:fld id="{88889498-2D57-4492-BAF9-FAD2A7DF04B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  <p:pic>
        <p:nvPicPr>
          <p:cNvPr id="5122" name="Picture 2" descr="Bildergebnis fÃ¼r social media hate speec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93859"/>
            <a:ext cx="6577012" cy="373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Disruptive</a:t>
            </a:r>
            <a:r>
              <a:rPr lang="da-DK" dirty="0" smtClean="0"/>
              <a:t> public </a:t>
            </a:r>
            <a:r>
              <a:rPr lang="da-DK" dirty="0" err="1" smtClean="0"/>
              <a:t>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contestation in relation to  </a:t>
            </a:r>
            <a:r>
              <a:rPr lang="en-US" dirty="0"/>
              <a:t>public sphere </a:t>
            </a:r>
            <a:r>
              <a:rPr lang="en-US" dirty="0" smtClean="0"/>
              <a:t>fragmentation: </a:t>
            </a:r>
          </a:p>
          <a:p>
            <a:r>
              <a:rPr lang="en-US" dirty="0" smtClean="0"/>
              <a:t>disruption</a:t>
            </a:r>
            <a:r>
              <a:rPr lang="en-US" dirty="0"/>
              <a:t>, disconnection and dissonance </a:t>
            </a:r>
            <a:endParaRPr lang="en-US" dirty="0" smtClean="0"/>
          </a:p>
          <a:p>
            <a:endParaRPr lang="da-DK" dirty="0"/>
          </a:p>
          <a:p>
            <a:r>
              <a:rPr lang="da-DK" dirty="0" smtClean="0"/>
              <a:t>Polarisation and </a:t>
            </a:r>
            <a:r>
              <a:rPr lang="da-DK" dirty="0" err="1" smtClean="0"/>
              <a:t>radicalisation</a:t>
            </a:r>
            <a:endParaRPr lang="da-DK" dirty="0" smtClean="0"/>
          </a:p>
          <a:p>
            <a:pPr lvl="1"/>
            <a:r>
              <a:rPr lang="en-US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Hostility towards 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other’s views, beliefs and conduct, </a:t>
            </a:r>
            <a:endParaRPr lang="en-US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Belief 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interests of different groups or the values these groups hold cannot be </a:t>
            </a:r>
            <a:r>
              <a:rPr lang="en-US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reconciled</a:t>
            </a: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da-DK" kern="1200" dirty="0">
                <a:cs typeface="Times New Roman" panose="02020603050405020304" pitchFamily="18" charset="0"/>
              </a:rPr>
              <a:t>Polarisation </a:t>
            </a:r>
            <a:r>
              <a:rPr lang="da-DK" kern="1200" dirty="0" smtClean="0">
                <a:cs typeface="Times New Roman" panose="02020603050405020304" pitchFamily="18" charset="0"/>
              </a:rPr>
              <a:t>as </a:t>
            </a:r>
            <a:r>
              <a:rPr lang="da-DK" kern="1200" dirty="0">
                <a:cs typeface="Times New Roman" panose="02020603050405020304" pitchFamily="18" charset="0"/>
              </a:rPr>
              <a:t>a </a:t>
            </a:r>
            <a:r>
              <a:rPr lang="da-DK" kern="1200" dirty="0" err="1">
                <a:cs typeface="Times New Roman" panose="02020603050405020304" pitchFamily="18" charset="0"/>
              </a:rPr>
              <a:t>constructed</a:t>
            </a:r>
            <a:r>
              <a:rPr lang="da-DK" kern="1200" dirty="0">
                <a:cs typeface="Times New Roman" panose="02020603050405020304" pitchFamily="18" charset="0"/>
              </a:rPr>
              <a:t> media </a:t>
            </a:r>
            <a:r>
              <a:rPr lang="da-DK" kern="1200" dirty="0" err="1">
                <a:cs typeface="Times New Roman" panose="02020603050405020304" pitchFamily="18" charset="0"/>
              </a:rPr>
              <a:t>phenomenon</a:t>
            </a:r>
            <a:r>
              <a:rPr lang="da-DK" kern="1200" dirty="0"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da-DK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Fake</a:t>
            </a:r>
            <a:r>
              <a:rPr lang="da-DK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divides</a:t>
            </a:r>
            <a:endParaRPr lang="da-DK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a-DK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Struggle</a:t>
            </a:r>
            <a:r>
              <a:rPr lang="da-DK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da-DK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</a:t>
            </a:r>
            <a:r>
              <a:rPr lang="da-DK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majorities</a:t>
            </a:r>
            <a:endParaRPr lang="en-US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Dias </a:t>
            </a:r>
            <a:fld id="{88889498-2D57-4492-BAF9-FAD2A7DF04B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6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Polarisation</a:t>
            </a:r>
            <a:r>
              <a:rPr lang="da-DK" dirty="0"/>
              <a:t/>
            </a:r>
            <a:br>
              <a:rPr lang="da-D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deeper</a:t>
            </a:r>
            <a:r>
              <a:rPr lang="da-DK" dirty="0" smtClean="0"/>
              <a:t> </a:t>
            </a:r>
            <a:r>
              <a:rPr lang="da-DK" dirty="0"/>
              <a:t>divisions </a:t>
            </a:r>
            <a:r>
              <a:rPr lang="da-DK" dirty="0" err="1"/>
              <a:t>between</a:t>
            </a:r>
            <a:r>
              <a:rPr lang="da-DK" dirty="0"/>
              <a:t> social </a:t>
            </a:r>
            <a:r>
              <a:rPr lang="da-DK" dirty="0" err="1"/>
              <a:t>groups</a:t>
            </a:r>
            <a:r>
              <a:rPr lang="da-DK" dirty="0"/>
              <a:t> </a:t>
            </a:r>
            <a:r>
              <a:rPr lang="da-DK" dirty="0" err="1"/>
              <a:t>within</a:t>
            </a:r>
            <a:r>
              <a:rPr lang="da-DK" dirty="0"/>
              <a:t> </a:t>
            </a:r>
            <a:r>
              <a:rPr lang="da-DK" dirty="0" err="1"/>
              <a:t>societies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Deeper</a:t>
            </a:r>
            <a:r>
              <a:rPr lang="da-DK" dirty="0" smtClean="0"/>
              <a:t> </a:t>
            </a:r>
            <a:r>
              <a:rPr lang="da-DK" dirty="0"/>
              <a:t>divisions </a:t>
            </a:r>
            <a:r>
              <a:rPr lang="da-DK" dirty="0" err="1"/>
              <a:t>between</a:t>
            </a:r>
            <a:r>
              <a:rPr lang="da-DK" dirty="0"/>
              <a:t> European </a:t>
            </a:r>
            <a:r>
              <a:rPr lang="da-DK" dirty="0" err="1"/>
              <a:t>societies</a:t>
            </a:r>
            <a:endParaRPr lang="da-DK" dirty="0"/>
          </a:p>
          <a:p>
            <a:r>
              <a:rPr lang="en-US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is </a:t>
            </a:r>
            <a:r>
              <a:rPr lang="en-US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framed in cultural terms: 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who espouse cosmopolitan values against  people who espouse traditional cultural and nationalist values</a:t>
            </a:r>
          </a:p>
          <a:p>
            <a:r>
              <a:rPr lang="da-DK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Transnational </a:t>
            </a:r>
            <a:r>
              <a:rPr lang="da-DK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polairsation</a:t>
            </a:r>
            <a:r>
              <a:rPr lang="da-DK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da-DK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da-DK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redistributive</a:t>
            </a:r>
            <a:r>
              <a:rPr lang="da-DK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a-DK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da-DK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da-DK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profit from </a:t>
            </a:r>
            <a:r>
              <a:rPr lang="da-DK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da-DK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liberalisation</a:t>
            </a:r>
            <a:r>
              <a:rPr lang="da-DK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a-DK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da-DK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da-DK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r>
              <a:rPr lang="da-DK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endParaRPr lang="da-DK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7544" y="6350400"/>
            <a:ext cx="6580800" cy="144000"/>
          </a:xfrm>
        </p:spPr>
        <p:txBody>
          <a:bodyPr/>
          <a:lstStyle/>
          <a:p>
            <a:r>
              <a:rPr lang="da-DK" dirty="0" smtClean="0"/>
              <a:t>Sted og dato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Dias </a:t>
            </a:r>
            <a:fld id="{88889498-2D57-4492-BAF9-FAD2A7DF04B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  <p:pic>
        <p:nvPicPr>
          <p:cNvPr id="7170" name="Picture 2" descr="Bildergebnis fÃ¼r protests against same sex marriage f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3" y="3387695"/>
            <a:ext cx="4747855" cy="356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ldergebnis fÃ¼r same sex marriage fr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87695"/>
            <a:ext cx="4392488" cy="34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37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Media and public sphere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2798"/>
            <a:ext cx="8280920" cy="5235202"/>
          </a:xfrm>
        </p:spPr>
        <p:txBody>
          <a:bodyPr/>
          <a:lstStyle/>
          <a:p>
            <a:endParaRPr lang="da-DK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da-DK" dirty="0" smtClean="0"/>
              <a:t>The </a:t>
            </a:r>
            <a:r>
              <a:rPr lang="da-DK" dirty="0" err="1" smtClean="0"/>
              <a:t>decline</a:t>
            </a:r>
            <a:r>
              <a:rPr lang="da-DK" dirty="0" smtClean="0"/>
              <a:t> of </a:t>
            </a:r>
            <a:r>
              <a:rPr lang="da-DK" dirty="0" err="1" smtClean="0"/>
              <a:t>news</a:t>
            </a:r>
            <a:r>
              <a:rPr lang="da-DK" dirty="0" smtClean="0"/>
              <a:t> </a:t>
            </a:r>
            <a:r>
              <a:rPr lang="da-DK" dirty="0" err="1" smtClean="0"/>
              <a:t>consumption</a:t>
            </a:r>
            <a:r>
              <a:rPr lang="da-DK" dirty="0" smtClean="0"/>
              <a:t>: the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news</a:t>
            </a:r>
            <a:r>
              <a:rPr lang="da-DK" dirty="0" smtClean="0"/>
              <a:t> </a:t>
            </a:r>
            <a:r>
              <a:rPr lang="da-DK" dirty="0" err="1" smtClean="0"/>
              <a:t>readers</a:t>
            </a:r>
            <a:r>
              <a:rPr lang="da-DK" dirty="0" smtClean="0"/>
              <a:t> is </a:t>
            </a:r>
            <a:r>
              <a:rPr lang="da-DK" dirty="0" err="1" smtClean="0"/>
              <a:t>dramatically</a:t>
            </a:r>
            <a:r>
              <a:rPr lang="da-DK" dirty="0" smtClean="0"/>
              <a:t> </a:t>
            </a:r>
            <a:r>
              <a:rPr lang="da-DK" dirty="0" err="1" smtClean="0"/>
              <a:t>shrinking</a:t>
            </a:r>
            <a:endParaRPr lang="da-DK" dirty="0" smtClean="0"/>
          </a:p>
          <a:p>
            <a:pPr marL="342900" indent="-342900">
              <a:buAutoNum type="arabicParenR"/>
            </a:pPr>
            <a:r>
              <a:rPr lang="da-DK" dirty="0" smtClean="0"/>
              <a:t>The </a:t>
            </a:r>
            <a:r>
              <a:rPr lang="da-DK" dirty="0" err="1" smtClean="0"/>
              <a:t>tabloidisation</a:t>
            </a:r>
            <a:r>
              <a:rPr lang="da-DK" dirty="0" smtClean="0"/>
              <a:t> of news: </a:t>
            </a:r>
            <a:r>
              <a:rPr lang="da-DK" dirty="0" err="1" smtClean="0"/>
              <a:t>quality</a:t>
            </a:r>
            <a:r>
              <a:rPr lang="da-DK" dirty="0" smtClean="0"/>
              <a:t> </a:t>
            </a:r>
            <a:r>
              <a:rPr lang="da-DK" dirty="0" err="1" smtClean="0"/>
              <a:t>journalism</a:t>
            </a:r>
            <a:r>
              <a:rPr lang="da-DK" dirty="0" smtClean="0"/>
              <a:t> </a:t>
            </a:r>
            <a:r>
              <a:rPr lang="da-DK" dirty="0" err="1" smtClean="0"/>
              <a:t>does</a:t>
            </a:r>
            <a:r>
              <a:rPr lang="da-DK" dirty="0" smtClean="0"/>
              <a:t> </a:t>
            </a:r>
            <a:r>
              <a:rPr lang="da-DK" dirty="0" err="1" smtClean="0"/>
              <a:t>no</a:t>
            </a:r>
            <a:r>
              <a:rPr lang="da-DK" dirty="0" smtClean="0"/>
              <a:t> longer deliver, </a:t>
            </a:r>
            <a:r>
              <a:rPr lang="da-DK" dirty="0" err="1" smtClean="0"/>
              <a:t>decline</a:t>
            </a:r>
            <a:r>
              <a:rPr lang="da-DK" dirty="0" smtClean="0"/>
              <a:t> of public service media in </a:t>
            </a:r>
            <a:r>
              <a:rPr lang="da-DK" dirty="0" err="1" smtClean="0"/>
              <a:t>some</a:t>
            </a:r>
            <a:r>
              <a:rPr lang="da-DK" dirty="0" smtClean="0"/>
              <a:t> European </a:t>
            </a:r>
            <a:r>
              <a:rPr lang="da-DK" dirty="0" err="1" smtClean="0"/>
              <a:t>countries</a:t>
            </a:r>
            <a:r>
              <a:rPr lang="da-DK" dirty="0" smtClean="0"/>
              <a:t>, from </a:t>
            </a:r>
            <a:r>
              <a:rPr lang="da-DK" dirty="0" err="1" smtClean="0"/>
              <a:t>balanced</a:t>
            </a:r>
            <a:r>
              <a:rPr lang="da-DK" dirty="0" smtClean="0"/>
              <a:t> to </a:t>
            </a:r>
            <a:r>
              <a:rPr lang="da-DK" dirty="0" err="1"/>
              <a:t>i</a:t>
            </a:r>
            <a:r>
              <a:rPr lang="da-DK" dirty="0" err="1" smtClean="0"/>
              <a:t>mbalanced</a:t>
            </a:r>
            <a:r>
              <a:rPr lang="da-DK" dirty="0" smtClean="0"/>
              <a:t> </a:t>
            </a:r>
            <a:r>
              <a:rPr lang="da-DK" dirty="0" err="1" smtClean="0"/>
              <a:t>news</a:t>
            </a:r>
            <a:endParaRPr lang="da-DK" dirty="0" smtClean="0"/>
          </a:p>
          <a:p>
            <a:pPr marL="342900" indent="-342900">
              <a:buAutoNum type="arabicParenR"/>
            </a:pPr>
            <a:r>
              <a:rPr lang="da-DK" dirty="0" err="1" smtClean="0"/>
              <a:t>Decline</a:t>
            </a:r>
            <a:r>
              <a:rPr lang="da-DK" dirty="0" smtClean="0"/>
              <a:t> of trust in </a:t>
            </a:r>
            <a:r>
              <a:rPr lang="da-DK" dirty="0" err="1" smtClean="0"/>
              <a:t>legacy</a:t>
            </a:r>
            <a:r>
              <a:rPr lang="da-DK" dirty="0" smtClean="0"/>
              <a:t> media and </a:t>
            </a:r>
            <a:r>
              <a:rPr lang="da-DK" dirty="0" err="1" smtClean="0"/>
              <a:t>journalism</a:t>
            </a:r>
            <a:r>
              <a:rPr lang="da-DK" dirty="0" smtClean="0"/>
              <a:t>: </a:t>
            </a:r>
            <a:r>
              <a:rPr lang="da-DK" dirty="0" err="1" smtClean="0"/>
              <a:t>we</a:t>
            </a:r>
            <a:r>
              <a:rPr lang="da-DK" dirty="0" smtClean="0"/>
              <a:t> find </a:t>
            </a:r>
            <a:r>
              <a:rPr lang="da-DK" dirty="0" err="1" smtClean="0"/>
              <a:t>instances</a:t>
            </a:r>
            <a:r>
              <a:rPr lang="da-DK" dirty="0" smtClean="0"/>
              <a:t> of </a:t>
            </a:r>
            <a:r>
              <a:rPr lang="da-DK" dirty="0" err="1" smtClean="0"/>
              <a:t>direct</a:t>
            </a:r>
            <a:r>
              <a:rPr lang="da-DK" dirty="0" smtClean="0"/>
              <a:t> </a:t>
            </a:r>
            <a:r>
              <a:rPr lang="da-DK" dirty="0" err="1" smtClean="0"/>
              <a:t>attacks</a:t>
            </a:r>
            <a:r>
              <a:rPr lang="da-DK" dirty="0" smtClean="0"/>
              <a:t> to </a:t>
            </a:r>
            <a:r>
              <a:rPr lang="da-DK" dirty="0" err="1" smtClean="0"/>
              <a:t>journalistic</a:t>
            </a:r>
            <a:r>
              <a:rPr lang="da-DK" dirty="0" smtClean="0"/>
              <a:t> institutions by </a:t>
            </a:r>
            <a:r>
              <a:rPr lang="da-DK" dirty="0" err="1" smtClean="0"/>
              <a:t>politicians</a:t>
            </a:r>
            <a:r>
              <a:rPr lang="da-DK" dirty="0" smtClean="0"/>
              <a:t> but </a:t>
            </a:r>
            <a:r>
              <a:rPr lang="da-DK" dirty="0" err="1" smtClean="0"/>
              <a:t>also</a:t>
            </a:r>
            <a:r>
              <a:rPr lang="da-DK" dirty="0" smtClean="0"/>
              <a:t> public </a:t>
            </a:r>
            <a:r>
              <a:rPr lang="da-DK" dirty="0" err="1" smtClean="0"/>
              <a:t>turning</a:t>
            </a:r>
            <a:r>
              <a:rPr lang="da-DK" dirty="0" smtClean="0"/>
              <a:t> </a:t>
            </a:r>
            <a:r>
              <a:rPr lang="da-DK" dirty="0" err="1" smtClean="0"/>
              <a:t>away</a:t>
            </a:r>
            <a:r>
              <a:rPr lang="da-DK" dirty="0" smtClean="0"/>
              <a:t> from </a:t>
            </a:r>
            <a:r>
              <a:rPr lang="da-DK" dirty="0" err="1" smtClean="0"/>
              <a:t>them</a:t>
            </a:r>
            <a:endParaRPr lang="da-DK" dirty="0" smtClean="0"/>
          </a:p>
          <a:p>
            <a:pPr marL="342900" indent="-342900">
              <a:buAutoNum type="arabicParenR"/>
            </a:pPr>
            <a:r>
              <a:rPr lang="da-DK" dirty="0" err="1" smtClean="0"/>
              <a:t>Decline</a:t>
            </a:r>
            <a:r>
              <a:rPr lang="da-DK" dirty="0" smtClean="0"/>
              <a:t> of </a:t>
            </a:r>
            <a:r>
              <a:rPr lang="da-DK" dirty="0" err="1" smtClean="0"/>
              <a:t>press</a:t>
            </a:r>
            <a:r>
              <a:rPr lang="da-DK" dirty="0" smtClean="0"/>
              <a:t> </a:t>
            </a:r>
            <a:r>
              <a:rPr lang="da-DK" dirty="0" err="1" smtClean="0"/>
              <a:t>freedom</a:t>
            </a:r>
            <a:r>
              <a:rPr lang="da-DK" dirty="0" smtClean="0"/>
              <a:t>: </a:t>
            </a:r>
            <a:r>
              <a:rPr lang="da-DK" dirty="0" err="1" smtClean="0"/>
              <a:t>direct</a:t>
            </a:r>
            <a:r>
              <a:rPr lang="da-DK" dirty="0" smtClean="0"/>
              <a:t> interventions by </a:t>
            </a:r>
            <a:r>
              <a:rPr lang="da-DK" dirty="0" err="1" smtClean="0"/>
              <a:t>law</a:t>
            </a:r>
            <a:r>
              <a:rPr lang="da-DK" dirty="0" smtClean="0"/>
              <a:t>, </a:t>
            </a:r>
            <a:r>
              <a:rPr lang="da-DK" dirty="0" err="1" smtClean="0"/>
              <a:t>dismantling</a:t>
            </a:r>
            <a:r>
              <a:rPr lang="da-DK" dirty="0" smtClean="0"/>
              <a:t> of public service </a:t>
            </a:r>
            <a:r>
              <a:rPr lang="da-DK" dirty="0" err="1" smtClean="0"/>
              <a:t>broadcasting</a:t>
            </a:r>
            <a:endParaRPr lang="da-DK" dirty="0" smtClean="0"/>
          </a:p>
          <a:p>
            <a:pPr marL="342900" indent="-342900">
              <a:buAutoNum type="arabicParenR"/>
            </a:pPr>
            <a:r>
              <a:rPr lang="da-DK" dirty="0" smtClean="0"/>
              <a:t>The </a:t>
            </a:r>
            <a:r>
              <a:rPr lang="da-DK" dirty="0" err="1" smtClean="0"/>
              <a:t>selective</a:t>
            </a:r>
            <a:r>
              <a:rPr lang="da-DK" dirty="0" smtClean="0"/>
              <a:t> </a:t>
            </a:r>
            <a:r>
              <a:rPr lang="da-DK" dirty="0" err="1" smtClean="0"/>
              <a:t>exposure</a:t>
            </a:r>
            <a:r>
              <a:rPr lang="da-DK" dirty="0" smtClean="0"/>
              <a:t> to news: social media </a:t>
            </a:r>
            <a:r>
              <a:rPr lang="da-DK" dirty="0" err="1" smtClean="0"/>
              <a:t>become</a:t>
            </a:r>
            <a:r>
              <a:rPr lang="da-DK" dirty="0" smtClean="0"/>
              <a:t> the </a:t>
            </a:r>
            <a:r>
              <a:rPr lang="da-DK" dirty="0" err="1" smtClean="0"/>
              <a:t>first</a:t>
            </a:r>
            <a:r>
              <a:rPr lang="da-DK" dirty="0" smtClean="0"/>
              <a:t> </a:t>
            </a:r>
            <a:r>
              <a:rPr lang="da-DK" dirty="0" err="1" smtClean="0"/>
              <a:t>access</a:t>
            </a:r>
            <a:r>
              <a:rPr lang="da-DK" dirty="0" smtClean="0"/>
              <a:t> point to </a:t>
            </a:r>
            <a:r>
              <a:rPr lang="da-DK" dirty="0" err="1" smtClean="0"/>
              <a:t>political</a:t>
            </a:r>
            <a:r>
              <a:rPr lang="da-DK" dirty="0" smtClean="0"/>
              <a:t> </a:t>
            </a:r>
            <a:r>
              <a:rPr lang="da-DK" dirty="0" err="1" smtClean="0"/>
              <a:t>news</a:t>
            </a:r>
            <a:r>
              <a:rPr lang="da-DK" dirty="0" smtClean="0"/>
              <a:t>, </a:t>
            </a:r>
            <a:r>
              <a:rPr lang="da-DK" dirty="0" err="1" smtClean="0"/>
              <a:t>especially</a:t>
            </a:r>
            <a:r>
              <a:rPr lang="da-DK" dirty="0" smtClean="0"/>
              <a:t> for </a:t>
            </a:r>
            <a:r>
              <a:rPr lang="da-DK" dirty="0" err="1" smtClean="0"/>
              <a:t>young</a:t>
            </a:r>
            <a:r>
              <a:rPr lang="da-DK" dirty="0" smtClean="0"/>
              <a:t> </a:t>
            </a:r>
            <a:r>
              <a:rPr lang="da-DK" dirty="0" err="1" smtClean="0"/>
              <a:t>people</a:t>
            </a:r>
            <a:endParaRPr lang="da-DK" dirty="0" smtClean="0"/>
          </a:p>
          <a:p>
            <a:pPr marL="342900" indent="-342900">
              <a:buAutoNum type="arabicParenR"/>
            </a:pPr>
            <a:r>
              <a:rPr lang="da-DK" dirty="0" smtClean="0"/>
              <a:t>The </a:t>
            </a:r>
            <a:r>
              <a:rPr lang="da-DK" dirty="0" err="1" smtClean="0"/>
              <a:t>selective</a:t>
            </a:r>
            <a:r>
              <a:rPr lang="da-DK" dirty="0" smtClean="0"/>
              <a:t> </a:t>
            </a:r>
            <a:r>
              <a:rPr lang="da-DK" dirty="0" err="1" smtClean="0"/>
              <a:t>exposure</a:t>
            </a:r>
            <a:r>
              <a:rPr lang="da-DK" dirty="0" smtClean="0"/>
              <a:t> to opinion: </a:t>
            </a:r>
            <a:r>
              <a:rPr lang="en-US" kern="1200" dirty="0">
                <a:cs typeface="Times New Roman" panose="02020603050405020304" pitchFamily="18" charset="0"/>
              </a:rPr>
              <a:t>Fringe or extreme perspectives </a:t>
            </a:r>
            <a:r>
              <a:rPr lang="en-US" kern="1200" dirty="0" smtClean="0">
                <a:cs typeface="Times New Roman" panose="02020603050405020304" pitchFamily="18" charset="0"/>
              </a:rPr>
              <a:t>entering </a:t>
            </a:r>
            <a:r>
              <a:rPr lang="en-US" kern="1200" dirty="0">
                <a:cs typeface="Times New Roman" panose="02020603050405020304" pitchFamily="18" charset="0"/>
              </a:rPr>
              <a:t>mainstream debate 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Sted og dato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Dias </a:t>
            </a:r>
            <a:fld id="{88889498-2D57-4492-BAF9-FAD2A7DF04B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04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 the Internet Eroding Europe’s Middle Ground?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74774"/>
            <a:ext cx="8136904" cy="4482000"/>
          </a:xfrm>
        </p:spPr>
        <p:txBody>
          <a:bodyPr/>
          <a:lstStyle/>
          <a:p>
            <a:pPr marL="1085850" lvl="1" indent="-342900">
              <a:buAutoNum type="arabicParenR"/>
            </a:pPr>
            <a:r>
              <a:rPr lang="da-DK" sz="2400" dirty="0"/>
              <a:t>Social media </a:t>
            </a:r>
            <a:r>
              <a:rPr lang="da-DK" sz="2400" dirty="0" err="1"/>
              <a:t>algorithm</a:t>
            </a:r>
            <a:r>
              <a:rPr lang="da-DK" sz="2400" dirty="0"/>
              <a:t>: </a:t>
            </a:r>
            <a:r>
              <a:rPr lang="da-DK" sz="2400" dirty="0" err="1"/>
              <a:t>prioritize</a:t>
            </a:r>
            <a:r>
              <a:rPr lang="da-DK" sz="2400" dirty="0"/>
              <a:t> </a:t>
            </a:r>
            <a:r>
              <a:rPr lang="da-DK" sz="2400" dirty="0" err="1"/>
              <a:t>specific</a:t>
            </a:r>
            <a:r>
              <a:rPr lang="da-DK" sz="2400" dirty="0"/>
              <a:t> </a:t>
            </a:r>
            <a:r>
              <a:rPr lang="da-DK" sz="2400" dirty="0" err="1"/>
              <a:t>news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triggers</a:t>
            </a:r>
            <a:r>
              <a:rPr lang="da-DK" sz="2400" dirty="0"/>
              <a:t> </a:t>
            </a:r>
            <a:r>
              <a:rPr lang="da-DK" sz="2400" dirty="0" err="1"/>
              <a:t>strong</a:t>
            </a:r>
            <a:r>
              <a:rPr lang="da-DK" sz="2400" dirty="0"/>
              <a:t> </a:t>
            </a:r>
            <a:r>
              <a:rPr lang="da-DK" sz="2400" dirty="0" err="1"/>
              <a:t>emotional</a:t>
            </a:r>
            <a:r>
              <a:rPr lang="da-DK" sz="2400" dirty="0"/>
              <a:t> </a:t>
            </a:r>
            <a:r>
              <a:rPr lang="da-DK" sz="2400" dirty="0" err="1"/>
              <a:t>reactions</a:t>
            </a:r>
            <a:endParaRPr lang="da-DK" sz="2400" dirty="0"/>
          </a:p>
          <a:p>
            <a:pPr marL="1085850" lvl="1" indent="-342900">
              <a:buAutoNum type="arabicParenR"/>
            </a:pPr>
            <a:r>
              <a:rPr lang="en-US" sz="2400" kern="1200" dirty="0">
                <a:cs typeface="Times New Roman" panose="02020603050405020304" pitchFamily="18" charset="0"/>
              </a:rPr>
              <a:t>Echo chambers and filter bubbles that reinforce people’s existing beliefs and reduce their exposure to opposing perspectives</a:t>
            </a:r>
          </a:p>
          <a:p>
            <a:pPr marL="1085850" lvl="1" indent="-342900">
              <a:buAutoNum type="arabicParenR"/>
            </a:pPr>
            <a:r>
              <a:rPr lang="da-DK" sz="2400" kern="1200" dirty="0" err="1">
                <a:cs typeface="Times New Roman" panose="02020603050405020304" pitchFamily="18" charset="0"/>
              </a:rPr>
              <a:t>Replacement</a:t>
            </a:r>
            <a:r>
              <a:rPr lang="da-DK" sz="2400" kern="1200" dirty="0">
                <a:cs typeface="Times New Roman" panose="02020603050405020304" pitchFamily="18" charset="0"/>
              </a:rPr>
              <a:t> of </a:t>
            </a:r>
            <a:r>
              <a:rPr lang="da-DK" sz="2400" kern="1200" dirty="0" err="1">
                <a:cs typeface="Times New Roman" panose="02020603050405020304" pitchFamily="18" charset="0"/>
              </a:rPr>
              <a:t>journalistic</a:t>
            </a:r>
            <a:r>
              <a:rPr lang="da-DK" sz="2400" kern="1200" dirty="0">
                <a:cs typeface="Times New Roman" panose="02020603050405020304" pitchFamily="18" charset="0"/>
              </a:rPr>
              <a:t> </a:t>
            </a:r>
            <a:r>
              <a:rPr lang="da-DK" sz="2400" kern="1200" dirty="0" smtClean="0">
                <a:cs typeface="Times New Roman" panose="02020603050405020304" pitchFamily="18" charset="0"/>
              </a:rPr>
              <a:t>gatekeepers </a:t>
            </a:r>
            <a:r>
              <a:rPr lang="da-DK" sz="2400" kern="1200" dirty="0">
                <a:cs typeface="Times New Roman" panose="02020603050405020304" pitchFamily="18" charset="0"/>
              </a:rPr>
              <a:t>by </a:t>
            </a:r>
            <a:r>
              <a:rPr lang="da-DK" sz="2400" kern="1200" dirty="0" err="1">
                <a:cs typeface="Times New Roman" panose="02020603050405020304" pitchFamily="18" charset="0"/>
              </a:rPr>
              <a:t>political</a:t>
            </a:r>
            <a:r>
              <a:rPr lang="da-DK" sz="2400" kern="1200" dirty="0">
                <a:cs typeface="Times New Roman" panose="02020603050405020304" pitchFamily="18" charset="0"/>
              </a:rPr>
              <a:t> </a:t>
            </a:r>
            <a:r>
              <a:rPr lang="da-DK" sz="2400" kern="1200" dirty="0" err="1">
                <a:cs typeface="Times New Roman" panose="02020603050405020304" pitchFamily="18" charset="0"/>
              </a:rPr>
              <a:t>campaigners</a:t>
            </a:r>
            <a:r>
              <a:rPr lang="da-DK" sz="2400" kern="1200" dirty="0">
                <a:cs typeface="Times New Roman" panose="02020603050405020304" pitchFamily="18" charset="0"/>
              </a:rPr>
              <a:t> </a:t>
            </a:r>
            <a:r>
              <a:rPr lang="da-DK" sz="2400" kern="1200" dirty="0" err="1">
                <a:cs typeface="Times New Roman" panose="02020603050405020304" pitchFamily="18" charset="0"/>
              </a:rPr>
              <a:t>who</a:t>
            </a:r>
            <a:r>
              <a:rPr lang="da-DK" sz="2400" kern="1200" dirty="0">
                <a:cs typeface="Times New Roman" panose="02020603050405020304" pitchFamily="18" charset="0"/>
              </a:rPr>
              <a:t> </a:t>
            </a:r>
            <a:r>
              <a:rPr lang="da-DK" sz="2400" kern="1200" dirty="0" err="1">
                <a:cs typeface="Times New Roman" panose="02020603050405020304" pitchFamily="18" charset="0"/>
              </a:rPr>
              <a:t>can</a:t>
            </a:r>
            <a:r>
              <a:rPr lang="da-DK" sz="2400" kern="1200" dirty="0">
                <a:cs typeface="Times New Roman" panose="02020603050405020304" pitchFamily="18" charset="0"/>
              </a:rPr>
              <a:t> more </a:t>
            </a:r>
            <a:r>
              <a:rPr lang="da-DK" sz="2400" kern="1200" dirty="0" err="1">
                <a:cs typeface="Times New Roman" panose="02020603050405020304" pitchFamily="18" charset="0"/>
              </a:rPr>
              <a:t>easily</a:t>
            </a:r>
            <a:r>
              <a:rPr lang="da-DK" sz="2400" kern="1200" dirty="0">
                <a:cs typeface="Times New Roman" panose="02020603050405020304" pitchFamily="18" charset="0"/>
              </a:rPr>
              <a:t> </a:t>
            </a:r>
            <a:r>
              <a:rPr lang="da-DK" sz="2400" kern="1200" dirty="0" err="1">
                <a:cs typeface="Times New Roman" panose="02020603050405020304" pitchFamily="18" charset="0"/>
              </a:rPr>
              <a:t>micro-target</a:t>
            </a:r>
            <a:r>
              <a:rPr lang="da-DK" sz="2400" kern="1200" dirty="0">
                <a:cs typeface="Times New Roman" panose="02020603050405020304" pitchFamily="18" charset="0"/>
              </a:rPr>
              <a:t> </a:t>
            </a:r>
            <a:r>
              <a:rPr lang="da-DK" sz="2400" kern="1200" dirty="0" err="1">
                <a:cs typeface="Times New Roman" panose="02020603050405020304" pitchFamily="18" charset="0"/>
              </a:rPr>
              <a:t>specific</a:t>
            </a:r>
            <a:r>
              <a:rPr lang="da-DK" sz="2400" kern="1200" dirty="0">
                <a:cs typeface="Times New Roman" panose="02020603050405020304" pitchFamily="18" charset="0"/>
              </a:rPr>
              <a:t> </a:t>
            </a:r>
            <a:r>
              <a:rPr lang="da-DK" sz="2400" kern="1200" dirty="0" err="1">
                <a:cs typeface="Times New Roman" panose="02020603050405020304" pitchFamily="18" charset="0"/>
              </a:rPr>
              <a:t>audiences</a:t>
            </a:r>
            <a:r>
              <a:rPr lang="da-DK" sz="2400" kern="1200" dirty="0">
                <a:cs typeface="Times New Roman" panose="02020603050405020304" pitchFamily="18" charset="0"/>
              </a:rPr>
              <a:t> with </a:t>
            </a:r>
            <a:r>
              <a:rPr lang="da-DK" sz="2400" kern="1200" dirty="0" smtClean="0">
                <a:cs typeface="Times New Roman" panose="02020603050405020304" pitchFamily="18" charset="0"/>
              </a:rPr>
              <a:t>misinformation or </a:t>
            </a:r>
            <a:r>
              <a:rPr lang="da-DK" sz="2400" kern="1200" dirty="0" err="1">
                <a:cs typeface="Times New Roman" panose="02020603050405020304" pitchFamily="18" charset="0"/>
              </a:rPr>
              <a:t>radical</a:t>
            </a:r>
            <a:r>
              <a:rPr lang="da-DK" sz="2400" kern="1200" dirty="0">
                <a:cs typeface="Times New Roman" panose="02020603050405020304" pitchFamily="18" charset="0"/>
              </a:rPr>
              <a:t> </a:t>
            </a:r>
            <a:r>
              <a:rPr lang="da-DK" sz="2400" kern="1200" dirty="0" smtClean="0">
                <a:cs typeface="Times New Roman" panose="02020603050405020304" pitchFamily="18" charset="0"/>
              </a:rPr>
              <a:t>opinion</a:t>
            </a:r>
          </a:p>
          <a:p>
            <a:pPr marL="1085850" lvl="1" indent="-342900">
              <a:buAutoNum type="arabicParenR"/>
            </a:pPr>
            <a:r>
              <a:rPr lang="da-DK" sz="2400" kern="1200" dirty="0" err="1" smtClean="0">
                <a:cs typeface="Times New Roman" panose="02020603050405020304" pitchFamily="18" charset="0"/>
              </a:rPr>
              <a:t>Fake</a:t>
            </a:r>
            <a:r>
              <a:rPr lang="da-DK" sz="2400" kern="1200" dirty="0" smtClean="0">
                <a:cs typeface="Times New Roman" panose="02020603050405020304" pitchFamily="18" charset="0"/>
              </a:rPr>
              <a:t> news: </a:t>
            </a:r>
            <a:r>
              <a:rPr lang="da-DK" sz="2400" kern="1200" dirty="0" err="1" smtClean="0">
                <a:cs typeface="Times New Roman" panose="02020603050405020304" pitchFamily="18" charset="0"/>
              </a:rPr>
              <a:t>extreme</a:t>
            </a:r>
            <a:r>
              <a:rPr lang="da-DK" sz="2400" kern="1200" dirty="0" smtClean="0">
                <a:cs typeface="Times New Roman" panose="02020603050405020304" pitchFamily="18" charset="0"/>
              </a:rPr>
              <a:t> </a:t>
            </a:r>
            <a:r>
              <a:rPr lang="da-DK" sz="2400" kern="1200" dirty="0" err="1" smtClean="0">
                <a:cs typeface="Times New Roman" panose="02020603050405020304" pitchFamily="18" charset="0"/>
              </a:rPr>
              <a:t>groups</a:t>
            </a:r>
            <a:r>
              <a:rPr lang="da-DK" sz="2400" kern="1200" dirty="0" smtClean="0">
                <a:cs typeface="Times New Roman" panose="02020603050405020304" pitchFamily="18" charset="0"/>
              </a:rPr>
              <a:t> or </a:t>
            </a:r>
            <a:r>
              <a:rPr lang="da-DK" sz="2400" kern="1200" dirty="0" err="1" smtClean="0">
                <a:cs typeface="Times New Roman" panose="02020603050405020304" pitchFamily="18" charset="0"/>
              </a:rPr>
              <a:t>foreign</a:t>
            </a:r>
            <a:r>
              <a:rPr lang="da-DK" sz="2400" kern="1200" dirty="0" smtClean="0">
                <a:cs typeface="Times New Roman" panose="02020603050405020304" pitchFamily="18" charset="0"/>
              </a:rPr>
              <a:t> </a:t>
            </a:r>
            <a:r>
              <a:rPr lang="da-DK" sz="2400" kern="1200" dirty="0" err="1" smtClean="0">
                <a:cs typeface="Times New Roman" panose="02020603050405020304" pitchFamily="18" charset="0"/>
              </a:rPr>
              <a:t>states</a:t>
            </a:r>
            <a:r>
              <a:rPr lang="da-DK" sz="2400" kern="1200" dirty="0" smtClean="0">
                <a:cs typeface="Times New Roman" panose="02020603050405020304" pitchFamily="18" charset="0"/>
              </a:rPr>
              <a:t> (</a:t>
            </a:r>
            <a:r>
              <a:rPr lang="da-DK" sz="2400" kern="1200" dirty="0" err="1" smtClean="0">
                <a:cs typeface="Times New Roman" panose="02020603050405020304" pitchFamily="18" charset="0"/>
              </a:rPr>
              <a:t>Russia</a:t>
            </a:r>
            <a:r>
              <a:rPr lang="da-DK" sz="2400" kern="1200" dirty="0">
                <a:cs typeface="Times New Roman" panose="02020603050405020304" pitchFamily="18" charset="0"/>
              </a:rPr>
              <a:t>)</a:t>
            </a:r>
            <a:r>
              <a:rPr lang="da-DK" sz="2400" kern="1200" dirty="0" smtClean="0">
                <a:cs typeface="Times New Roman" panose="02020603050405020304" pitchFamily="18" charset="0"/>
              </a:rPr>
              <a:t> </a:t>
            </a:r>
            <a:r>
              <a:rPr lang="da-DK" sz="2400" kern="1200" dirty="0" err="1">
                <a:cs typeface="Times New Roman" panose="02020603050405020304" pitchFamily="18" charset="0"/>
              </a:rPr>
              <a:t>coordinate</a:t>
            </a:r>
            <a:r>
              <a:rPr lang="da-DK" sz="2400" kern="1200" dirty="0">
                <a:cs typeface="Times New Roman" panose="02020603050405020304" pitchFamily="18" charset="0"/>
              </a:rPr>
              <a:t> to </a:t>
            </a:r>
            <a:r>
              <a:rPr lang="da-DK" sz="2400" kern="1200" dirty="0" err="1">
                <a:cs typeface="Times New Roman" panose="02020603050405020304" pitchFamily="18" charset="0"/>
              </a:rPr>
              <a:t>target</a:t>
            </a:r>
            <a:r>
              <a:rPr lang="da-DK" sz="2400" kern="1200" dirty="0">
                <a:cs typeface="Times New Roman" panose="02020603050405020304" pitchFamily="18" charset="0"/>
              </a:rPr>
              <a:t> </a:t>
            </a:r>
            <a:r>
              <a:rPr lang="da-DK" sz="2400" kern="1200" dirty="0" err="1">
                <a:cs typeface="Times New Roman" panose="02020603050405020304" pitchFamily="18" charset="0"/>
              </a:rPr>
              <a:t>campaigns</a:t>
            </a:r>
            <a:r>
              <a:rPr lang="da-DK" sz="2400" kern="1200" dirty="0">
                <a:cs typeface="Times New Roman" panose="02020603050405020304" pitchFamily="18" charset="0"/>
              </a:rPr>
              <a:t> </a:t>
            </a:r>
            <a:endParaRPr lang="da-DK" sz="2400" kern="1200" dirty="0" smtClean="0">
              <a:cs typeface="Times New Roman" panose="02020603050405020304" pitchFamily="18" charset="0"/>
            </a:endParaRPr>
          </a:p>
          <a:p>
            <a:pPr marL="1085850" lvl="1" indent="-342900">
              <a:buAutoNum type="arabicParenR"/>
            </a:pPr>
            <a:r>
              <a:rPr lang="da-DK" sz="2400" kern="1200" dirty="0" smtClean="0">
                <a:cs typeface="Times New Roman" panose="02020603050405020304" pitchFamily="18" charset="0"/>
              </a:rPr>
              <a:t>Users’ </a:t>
            </a:r>
            <a:r>
              <a:rPr lang="da-DK" sz="2400" kern="1200" dirty="0" err="1" smtClean="0">
                <a:cs typeface="Times New Roman" panose="02020603050405020304" pitchFamily="18" charset="0"/>
              </a:rPr>
              <a:t>misbehavior</a:t>
            </a:r>
            <a:r>
              <a:rPr lang="da-DK" sz="2400" kern="1200" dirty="0" smtClean="0">
                <a:cs typeface="Times New Roman" panose="02020603050405020304" pitchFamily="18" charset="0"/>
              </a:rPr>
              <a:t>: </a:t>
            </a:r>
            <a:r>
              <a:rPr lang="en-US" sz="2400" dirty="0"/>
              <a:t>hate and verbal violence towards </a:t>
            </a:r>
            <a:r>
              <a:rPr lang="en-US" sz="2400" dirty="0" smtClean="0"/>
              <a:t>others </a:t>
            </a:r>
            <a:endParaRPr lang="da-DK" sz="2400" dirty="0"/>
          </a:p>
          <a:p>
            <a:pPr marL="1085850" lvl="1" indent="-342900">
              <a:buAutoNum type="arabicParenR"/>
            </a:pPr>
            <a:endParaRPr lang="da-DK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Dias </a:t>
            </a:r>
            <a:fld id="{88889498-2D57-4492-BAF9-FAD2A7DF04B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7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mainstreaming</a:t>
            </a:r>
            <a:r>
              <a:rPr lang="da-DK" dirty="0" smtClean="0"/>
              <a:t> of </a:t>
            </a:r>
            <a:r>
              <a:rPr lang="da-DK" dirty="0" err="1" smtClean="0"/>
              <a:t>racism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The Great </a:t>
            </a:r>
            <a:r>
              <a:rPr lang="da-DK" dirty="0" err="1" smtClean="0"/>
              <a:t>Replacement</a:t>
            </a:r>
            <a:r>
              <a:rPr lang="da-DK" dirty="0" smtClean="0"/>
              <a:t> (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Brenton </a:t>
            </a:r>
            <a:r>
              <a:rPr lang="en-US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Tarrant)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White </a:t>
            </a:r>
            <a:r>
              <a:rPr lang="da-DK" dirty="0" err="1" smtClean="0"/>
              <a:t>supremacy</a:t>
            </a:r>
            <a:r>
              <a:rPr lang="da-DK" dirty="0" smtClean="0"/>
              <a:t> in the US</a:t>
            </a:r>
          </a:p>
          <a:p>
            <a:r>
              <a:rPr lang="da-DK" dirty="0" smtClean="0"/>
              <a:t>Il </a:t>
            </a:r>
            <a:r>
              <a:rPr lang="da-DK" dirty="0"/>
              <a:t>g</a:t>
            </a:r>
            <a:r>
              <a:rPr lang="da-DK" dirty="0" smtClean="0"/>
              <a:t>rande </a:t>
            </a:r>
            <a:r>
              <a:rPr lang="da-DK" dirty="0" err="1" smtClean="0"/>
              <a:t>genocidio</a:t>
            </a:r>
            <a:r>
              <a:rPr lang="da-DK" dirty="0" smtClean="0"/>
              <a:t> (</a:t>
            </a:r>
            <a:r>
              <a:rPr lang="da-DK" dirty="0" err="1" smtClean="0"/>
              <a:t>Salvini</a:t>
            </a:r>
            <a:r>
              <a:rPr lang="da-DK" dirty="0" smtClean="0"/>
              <a:t>)</a:t>
            </a:r>
          </a:p>
          <a:p>
            <a:r>
              <a:rPr lang="da-DK" dirty="0" smtClean="0"/>
              <a:t>White </a:t>
            </a:r>
            <a:r>
              <a:rPr lang="da-DK" dirty="0" err="1" smtClean="0"/>
              <a:t>genocide</a:t>
            </a:r>
            <a:endParaRPr lang="da-DK" dirty="0" smtClean="0"/>
          </a:p>
          <a:p>
            <a:r>
              <a:rPr lang="en-US" dirty="0"/>
              <a:t>defending Europe” from “invasion,”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need for “remigration” (or, less politely, ethnic cleansing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anti-Soros propaganda.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Dias </a:t>
            </a:r>
            <a:fld id="{88889498-2D57-4492-BAF9-FAD2A7DF04B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  <p:pic>
        <p:nvPicPr>
          <p:cNvPr id="6146" name="Picture 2" descr="Bildergebnis fÃ¼r soros campa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9"/>
            <a:ext cx="4032447" cy="315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84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42545"/>
            <a:ext cx="6577200" cy="576263"/>
          </a:xfrm>
        </p:spPr>
        <p:txBody>
          <a:bodyPr/>
          <a:lstStyle/>
          <a:p>
            <a:r>
              <a:rPr lang="en-US" b="1" i="1" dirty="0"/>
              <a:t>Fragmented </a:t>
            </a:r>
            <a:r>
              <a:rPr lang="en-US" b="1" i="1" dirty="0" smtClean="0"/>
              <a:t>societies, declining </a:t>
            </a:r>
            <a:r>
              <a:rPr lang="en-US" b="1" i="1" dirty="0"/>
              <a:t>democracies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93604"/>
            <a:ext cx="7632848" cy="4742396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800" dirty="0" err="1"/>
              <a:t>Democracy</a:t>
            </a:r>
            <a:r>
              <a:rPr lang="da-DK" sz="1800" dirty="0"/>
              <a:t> under </a:t>
            </a:r>
            <a:r>
              <a:rPr lang="da-DK" sz="1800" dirty="0" err="1" smtClean="0"/>
              <a:t>siege</a:t>
            </a:r>
            <a:r>
              <a:rPr lang="da-DK" sz="1800" dirty="0" smtClean="0"/>
              <a:t>: </a:t>
            </a:r>
            <a:r>
              <a:rPr lang="en-US" sz="1800" kern="1200" dirty="0" smtClean="0">
                <a:cs typeface="Times New Roman" panose="02020603050405020304" pitchFamily="18" charset="0"/>
              </a:rPr>
              <a:t>recent </a:t>
            </a:r>
            <a:r>
              <a:rPr lang="en-US" sz="1800" kern="1200" dirty="0">
                <a:cs typeface="Times New Roman" panose="02020603050405020304" pitchFamily="18" charset="0"/>
              </a:rPr>
              <a:t>trends towards social fracturing will </a:t>
            </a:r>
            <a:r>
              <a:rPr lang="en-US" sz="1800" kern="1200" dirty="0" smtClean="0">
                <a:cs typeface="Times New Roman" panose="02020603050405020304" pitchFamily="18" charset="0"/>
              </a:rPr>
              <a:t>continue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kern="1200" dirty="0" smtClean="0">
                <a:cs typeface="Times New Roman" panose="02020603050405020304" pitchFamily="18" charset="0"/>
              </a:rPr>
              <a:t>Social </a:t>
            </a:r>
            <a:r>
              <a:rPr lang="en-US" sz="1800" kern="1200" dirty="0">
                <a:cs typeface="Times New Roman" panose="02020603050405020304" pitchFamily="18" charset="0"/>
              </a:rPr>
              <a:t>media dynamics of political communication </a:t>
            </a:r>
            <a:r>
              <a:rPr lang="en-US" sz="1800" kern="1200" dirty="0" smtClean="0">
                <a:cs typeface="Times New Roman" panose="02020603050405020304" pitchFamily="18" charset="0"/>
              </a:rPr>
              <a:t>have a potential to trigger </a:t>
            </a:r>
            <a:r>
              <a:rPr lang="en-US" sz="1800" kern="1200" dirty="0">
                <a:cs typeface="Times New Roman" panose="02020603050405020304" pitchFamily="18" charset="0"/>
              </a:rPr>
              <a:t>democratic reversals in multiple countries and </a:t>
            </a:r>
            <a:r>
              <a:rPr lang="en-US" sz="1800" kern="1200" dirty="0" err="1">
                <a:cs typeface="Times New Roman" panose="02020603050405020304" pitchFamily="18" charset="0"/>
              </a:rPr>
              <a:t>jeopardising</a:t>
            </a:r>
            <a:r>
              <a:rPr lang="en-US" sz="1800" kern="1200" dirty="0">
                <a:cs typeface="Times New Roman" panose="02020603050405020304" pitchFamily="18" charset="0"/>
              </a:rPr>
              <a:t> the role and future of the European </a:t>
            </a:r>
            <a:r>
              <a:rPr lang="en-US" sz="1800" kern="1200" dirty="0" smtClean="0">
                <a:cs typeface="Times New Roman" panose="02020603050405020304" pitchFamily="18" charset="0"/>
              </a:rPr>
              <a:t>Union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kern="1200" dirty="0">
                <a:cs typeface="Times New Roman" panose="02020603050405020304" pitchFamily="18" charset="0"/>
              </a:rPr>
              <a:t>Authoritarian populists will continue to cause major political </a:t>
            </a:r>
            <a:r>
              <a:rPr lang="en-US" sz="1800" kern="1200" dirty="0" smtClean="0">
                <a:cs typeface="Times New Roman" panose="02020603050405020304" pitchFamily="18" charset="0"/>
              </a:rPr>
              <a:t>disruptions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kern="1200" dirty="0">
                <a:cs typeface="Times New Roman" panose="02020603050405020304" pitchFamily="18" charset="0"/>
              </a:rPr>
              <a:t>Far-right extremists will strengthen their ability to cooperate across Europe and refine their tactics and </a:t>
            </a:r>
            <a:r>
              <a:rPr lang="en-US" sz="1800" kern="1200" dirty="0" smtClean="0">
                <a:cs typeface="Times New Roman" panose="02020603050405020304" pitchFamily="18" charset="0"/>
              </a:rPr>
              <a:t>Strategies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800" dirty="0" err="1"/>
              <a:t>Algorithm</a:t>
            </a:r>
            <a:r>
              <a:rPr lang="da-DK" sz="1800" dirty="0"/>
              <a:t> </a:t>
            </a:r>
            <a:r>
              <a:rPr lang="da-DK" sz="1800" dirty="0" err="1"/>
              <a:t>based</a:t>
            </a:r>
            <a:r>
              <a:rPr lang="da-DK" sz="1800" dirty="0"/>
              <a:t> </a:t>
            </a:r>
            <a:r>
              <a:rPr lang="da-DK" sz="1800" dirty="0" err="1"/>
              <a:t>news</a:t>
            </a:r>
            <a:r>
              <a:rPr lang="da-DK" sz="1800" dirty="0"/>
              <a:t> </a:t>
            </a:r>
            <a:r>
              <a:rPr lang="da-DK" sz="1800" dirty="0" err="1"/>
              <a:t>will</a:t>
            </a:r>
            <a:r>
              <a:rPr lang="da-DK" sz="1800" dirty="0"/>
              <a:t> </a:t>
            </a:r>
            <a:r>
              <a:rPr lang="da-DK" sz="1800" dirty="0" err="1"/>
              <a:t>continue</a:t>
            </a:r>
            <a:r>
              <a:rPr lang="da-DK" sz="1800" dirty="0"/>
              <a:t> to </a:t>
            </a:r>
            <a:r>
              <a:rPr lang="da-DK" sz="1800" dirty="0" err="1"/>
              <a:t>polarize</a:t>
            </a:r>
            <a:r>
              <a:rPr lang="da-DK" sz="1800" dirty="0"/>
              <a:t> and </a:t>
            </a:r>
            <a:r>
              <a:rPr lang="da-DK" sz="1800" dirty="0" err="1"/>
              <a:t>radicalise</a:t>
            </a:r>
            <a:r>
              <a:rPr lang="da-DK" sz="1800" dirty="0"/>
              <a:t> </a:t>
            </a:r>
            <a:r>
              <a:rPr lang="da-DK" sz="1800" dirty="0" smtClean="0"/>
              <a:t>populations</a:t>
            </a:r>
            <a:endParaRPr lang="en-US" sz="1800" kern="1200" dirty="0" smtClean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kern="1200" dirty="0">
                <a:cs typeface="Times New Roman" panose="02020603050405020304" pitchFamily="18" charset="0"/>
              </a:rPr>
              <a:t>Larger numbers of </a:t>
            </a:r>
            <a:r>
              <a:rPr lang="en-US" sz="1800" kern="1200" dirty="0" smtClean="0">
                <a:cs typeface="Times New Roman" panose="02020603050405020304" pitchFamily="18" charset="0"/>
              </a:rPr>
              <a:t>people (especially young males) </a:t>
            </a:r>
            <a:r>
              <a:rPr lang="en-US" sz="1800" kern="1200" dirty="0">
                <a:cs typeface="Times New Roman" panose="02020603050405020304" pitchFamily="18" charset="0"/>
              </a:rPr>
              <a:t>will </a:t>
            </a:r>
            <a:r>
              <a:rPr lang="en-US" sz="1800" kern="1200" dirty="0" err="1" smtClean="0">
                <a:cs typeface="Times New Roman" panose="02020603050405020304" pitchFamily="18" charset="0"/>
              </a:rPr>
              <a:t>radicalise</a:t>
            </a:r>
            <a:r>
              <a:rPr lang="en-US" sz="1800" kern="1200" dirty="0" smtClean="0">
                <a:cs typeface="Times New Roman" panose="02020603050405020304" pitchFamily="18" charset="0"/>
              </a:rPr>
              <a:t> online </a:t>
            </a:r>
            <a:endParaRPr lang="en-US" sz="1800" kern="12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kern="1200" dirty="0">
                <a:cs typeface="Times New Roman" panose="02020603050405020304" pitchFamily="18" charset="0"/>
              </a:rPr>
              <a:t>This will result in more frequent violent attacks and acts of terrorism targeting minorities and groups that challenge </a:t>
            </a:r>
            <a:r>
              <a:rPr lang="en-US" sz="1800" kern="1200" dirty="0" smtClean="0">
                <a:cs typeface="Times New Roman" panose="02020603050405020304" pitchFamily="18" charset="0"/>
              </a:rPr>
              <a:t>extremist </a:t>
            </a:r>
            <a:r>
              <a:rPr lang="en-US" sz="1800" kern="1200" dirty="0" err="1" smtClean="0">
                <a:cs typeface="Times New Roman" panose="02020603050405020304" pitchFamily="18" charset="0"/>
              </a:rPr>
              <a:t>organisations</a:t>
            </a:r>
            <a:endParaRPr lang="en-US" sz="1800" kern="12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kern="12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dirty="0" smtClean="0"/>
              <a:t>Dias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57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From ‘</a:t>
            </a:r>
            <a:r>
              <a:rPr lang="da-DK" dirty="0" err="1" smtClean="0"/>
              <a:t>disruptive</a:t>
            </a:r>
            <a:r>
              <a:rPr lang="da-DK" dirty="0" smtClean="0"/>
              <a:t>’ to </a:t>
            </a:r>
            <a:r>
              <a:rPr lang="da-DK" dirty="0" err="1" smtClean="0"/>
              <a:t>resilient</a:t>
            </a:r>
            <a:r>
              <a:rPr lang="da-DK" dirty="0" smtClean="0"/>
              <a:t> public </a:t>
            </a:r>
            <a:r>
              <a:rPr lang="da-DK" dirty="0" err="1" smtClean="0"/>
              <a:t>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Individual rights protection</a:t>
            </a:r>
            <a:r>
              <a:rPr lang="en-US" dirty="0" smtClean="0"/>
              <a:t>: A </a:t>
            </a:r>
            <a:r>
              <a:rPr lang="en-US" dirty="0"/>
              <a:t>charter that protects the rights and liberties of citizens — a Magna Carta for the digital age — is the place to </a:t>
            </a:r>
            <a:r>
              <a:rPr lang="en-US" dirty="0" smtClean="0"/>
              <a:t>start (A. Giddens)</a:t>
            </a:r>
          </a:p>
          <a:p>
            <a:endParaRPr lang="da-DK" dirty="0"/>
          </a:p>
          <a:p>
            <a:r>
              <a:rPr lang="da-DK" dirty="0" smtClean="0"/>
              <a:t>The EU as a </a:t>
            </a:r>
            <a:r>
              <a:rPr lang="da-DK" dirty="0" err="1" smtClean="0"/>
              <a:t>pioneer</a:t>
            </a:r>
            <a:r>
              <a:rPr lang="da-DK" dirty="0" smtClean="0"/>
              <a:t>: </a:t>
            </a:r>
            <a:r>
              <a:rPr lang="en-US" b="1" dirty="0"/>
              <a:t>Data protection and online </a:t>
            </a:r>
            <a:r>
              <a:rPr lang="en-US" b="1" dirty="0" smtClean="0"/>
              <a:t>privacy</a:t>
            </a:r>
          </a:p>
          <a:p>
            <a:endParaRPr lang="da-DK" b="1" dirty="0"/>
          </a:p>
          <a:p>
            <a:endParaRPr lang="da-DK" b="1" dirty="0" smtClean="0"/>
          </a:p>
          <a:p>
            <a:r>
              <a:rPr lang="da-DK" b="1" dirty="0" err="1" smtClean="0"/>
              <a:t>Collective</a:t>
            </a:r>
            <a:r>
              <a:rPr lang="da-DK" b="1" dirty="0" smtClean="0"/>
              <a:t> </a:t>
            </a:r>
            <a:r>
              <a:rPr lang="da-DK" b="1" dirty="0" err="1" smtClean="0"/>
              <a:t>mobilisation</a:t>
            </a:r>
            <a:r>
              <a:rPr lang="da-DK" b="1" dirty="0" smtClean="0"/>
              <a:t>: </a:t>
            </a:r>
            <a:r>
              <a:rPr lang="da-DK" dirty="0" err="1" smtClean="0"/>
              <a:t>expression</a:t>
            </a:r>
            <a:r>
              <a:rPr lang="da-DK" dirty="0" smtClean="0"/>
              <a:t> of </a:t>
            </a:r>
            <a:r>
              <a:rPr lang="da-DK" dirty="0" err="1" smtClean="0"/>
              <a:t>shared</a:t>
            </a:r>
            <a:r>
              <a:rPr lang="da-DK" dirty="0" smtClean="0"/>
              <a:t> </a:t>
            </a:r>
            <a:r>
              <a:rPr lang="da-DK" dirty="0" err="1" smtClean="0"/>
              <a:t>concerns</a:t>
            </a:r>
            <a:r>
              <a:rPr lang="da-DK" dirty="0" smtClean="0"/>
              <a:t> and </a:t>
            </a:r>
            <a:r>
              <a:rPr lang="da-DK" dirty="0" err="1" smtClean="0"/>
              <a:t>identification</a:t>
            </a:r>
            <a:r>
              <a:rPr lang="da-DK" dirty="0" smtClean="0"/>
              <a:t> of </a:t>
            </a:r>
            <a:r>
              <a:rPr lang="da-DK" dirty="0" err="1" smtClean="0"/>
              <a:t>common</a:t>
            </a:r>
            <a:r>
              <a:rPr lang="da-DK" dirty="0" smtClean="0"/>
              <a:t> </a:t>
            </a:r>
            <a:r>
              <a:rPr lang="da-DK" dirty="0" err="1" smtClean="0"/>
              <a:t>good</a:t>
            </a:r>
            <a:endParaRPr lang="da-DK" dirty="0" smtClean="0"/>
          </a:p>
          <a:p>
            <a:r>
              <a:rPr lang="da-DK" dirty="0" err="1" smtClean="0"/>
              <a:t>Don’t</a:t>
            </a:r>
            <a:r>
              <a:rPr lang="da-DK" dirty="0" smtClean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afraid</a:t>
            </a:r>
            <a:r>
              <a:rPr lang="da-DK" dirty="0"/>
              <a:t> of </a:t>
            </a:r>
            <a:r>
              <a:rPr lang="da-DK" dirty="0" err="1"/>
              <a:t>value</a:t>
            </a:r>
            <a:r>
              <a:rPr lang="da-DK" dirty="0"/>
              <a:t> </a:t>
            </a:r>
            <a:r>
              <a:rPr lang="da-DK" dirty="0" err="1" smtClean="0"/>
              <a:t>conflicts</a:t>
            </a:r>
            <a:r>
              <a:rPr lang="da-DK" dirty="0" smtClean="0"/>
              <a:t>!</a:t>
            </a:r>
          </a:p>
          <a:p>
            <a:r>
              <a:rPr lang="en-US" dirty="0" smtClean="0"/>
              <a:t>Greta Thunberg: ‘Forget </a:t>
            </a:r>
            <a:r>
              <a:rPr lang="en-US" dirty="0" err="1" smtClean="0"/>
              <a:t>Brexit</a:t>
            </a:r>
            <a:r>
              <a:rPr lang="en-US" dirty="0" smtClean="0"/>
              <a:t> and focus on climate change’</a:t>
            </a:r>
          </a:p>
          <a:p>
            <a:endParaRPr lang="en-US" dirty="0" smtClean="0"/>
          </a:p>
          <a:p>
            <a:r>
              <a:rPr lang="da-DK" dirty="0" err="1" smtClean="0"/>
              <a:t>Constructive</a:t>
            </a:r>
            <a:r>
              <a:rPr lang="da-DK" dirty="0" smtClean="0"/>
              <a:t> </a:t>
            </a:r>
            <a:r>
              <a:rPr lang="da-DK" dirty="0" err="1" smtClean="0"/>
              <a:t>journalism</a:t>
            </a:r>
            <a:r>
              <a:rPr lang="da-DK" dirty="0" smtClean="0"/>
              <a:t>: the revival of </a:t>
            </a:r>
            <a:r>
              <a:rPr lang="da-DK" dirty="0" err="1" smtClean="0"/>
              <a:t>quality</a:t>
            </a:r>
            <a:r>
              <a:rPr lang="da-DK" dirty="0" smtClean="0"/>
              <a:t> </a:t>
            </a:r>
            <a:r>
              <a:rPr lang="da-DK" dirty="0" err="1" smtClean="0"/>
              <a:t>news</a:t>
            </a:r>
            <a:r>
              <a:rPr lang="da-DK" dirty="0" smtClean="0"/>
              <a:t> formats</a:t>
            </a:r>
            <a:endParaRPr lang="da-DK" dirty="0"/>
          </a:p>
          <a:p>
            <a:endParaRPr lang="da-DK" dirty="0" smtClean="0"/>
          </a:p>
          <a:p>
            <a:r>
              <a:rPr lang="da-DK" dirty="0" err="1" smtClean="0"/>
              <a:t>Fake</a:t>
            </a:r>
            <a:r>
              <a:rPr lang="da-DK" dirty="0" smtClean="0"/>
              <a:t> </a:t>
            </a:r>
            <a:r>
              <a:rPr lang="da-DK" dirty="0" err="1"/>
              <a:t>divides</a:t>
            </a:r>
            <a:r>
              <a:rPr lang="da-DK" dirty="0" smtClean="0"/>
              <a:t>: the </a:t>
            </a:r>
            <a:r>
              <a:rPr lang="da-DK" dirty="0" err="1" smtClean="0"/>
              <a:t>stuggle</a:t>
            </a:r>
            <a:r>
              <a:rPr lang="da-DK" dirty="0" smtClean="0"/>
              <a:t> over </a:t>
            </a:r>
            <a:r>
              <a:rPr lang="da-DK" dirty="0" err="1" smtClean="0"/>
              <a:t>silent</a:t>
            </a:r>
            <a:r>
              <a:rPr lang="da-DK" dirty="0" smtClean="0"/>
              <a:t> </a:t>
            </a:r>
            <a:r>
              <a:rPr lang="da-DK" dirty="0" err="1" smtClean="0"/>
              <a:t>majorities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Dias </a:t>
            </a:r>
            <a:fld id="{88889498-2D57-4492-BAF9-FAD2A7DF04B1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00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idea</a:t>
            </a:r>
            <a:r>
              <a:rPr lang="da-DK" dirty="0" smtClean="0"/>
              <a:t> of ‘</a:t>
            </a:r>
            <a:r>
              <a:rPr lang="da-DK" dirty="0" err="1" smtClean="0"/>
              <a:t>shared</a:t>
            </a:r>
            <a:r>
              <a:rPr lang="da-DK" dirty="0" smtClean="0"/>
              <a:t> </a:t>
            </a:r>
            <a:r>
              <a:rPr lang="da-DK" dirty="0" err="1" smtClean="0"/>
              <a:t>values</a:t>
            </a:r>
            <a:r>
              <a:rPr lang="da-DK" dirty="0" smtClean="0"/>
              <a:t>’ and European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74774"/>
            <a:ext cx="8064896" cy="4961226"/>
          </a:xfrm>
        </p:spPr>
        <p:txBody>
          <a:bodyPr/>
          <a:lstStyle/>
          <a:p>
            <a:r>
              <a:rPr lang="en-US" sz="2000" dirty="0"/>
              <a:t>The </a:t>
            </a:r>
            <a:r>
              <a:rPr lang="en-US" sz="2000" b="1" dirty="0"/>
              <a:t>European</a:t>
            </a:r>
            <a:r>
              <a:rPr lang="en-US" sz="2000" dirty="0"/>
              <a:t> Union's fundamental </a:t>
            </a:r>
            <a:r>
              <a:rPr lang="en-US" sz="2000" b="1" dirty="0"/>
              <a:t>values</a:t>
            </a:r>
            <a:r>
              <a:rPr lang="en-US" sz="2000" dirty="0"/>
              <a:t> are respect for human dignity and human rights, freedom, democracy, equality and the rule of law. ... The main goal </a:t>
            </a:r>
            <a:r>
              <a:rPr lang="en-US" sz="2000" dirty="0" smtClean="0"/>
              <a:t>of the</a:t>
            </a:r>
            <a:r>
              <a:rPr lang="en-US" sz="2000" dirty="0"/>
              <a:t> </a:t>
            </a:r>
            <a:r>
              <a:rPr lang="en-US" sz="2000" b="1" dirty="0"/>
              <a:t>European</a:t>
            </a:r>
            <a:r>
              <a:rPr lang="en-US" sz="2000" dirty="0"/>
              <a:t> Union is to </a:t>
            </a:r>
            <a:r>
              <a:rPr lang="en-US" sz="2000" dirty="0" smtClean="0"/>
              <a:t>defend these</a:t>
            </a:r>
            <a:r>
              <a:rPr lang="en-US" sz="2000" dirty="0"/>
              <a:t> </a:t>
            </a:r>
            <a:r>
              <a:rPr lang="en-US" sz="2000" b="1" dirty="0"/>
              <a:t>values</a:t>
            </a:r>
            <a:r>
              <a:rPr lang="en-US" sz="2000" dirty="0"/>
              <a:t> in </a:t>
            </a:r>
            <a:r>
              <a:rPr lang="en-US" sz="2000" b="1" dirty="0"/>
              <a:t>Europe</a:t>
            </a:r>
            <a:r>
              <a:rPr lang="en-US" sz="2000" dirty="0"/>
              <a:t> and promote peace and the wellbeing of the citizens.</a:t>
            </a:r>
          </a:p>
          <a:p>
            <a:r>
              <a:rPr lang="da-DK" sz="2000" dirty="0"/>
              <a:t>Art. 3 TEU)</a:t>
            </a:r>
            <a:endParaRPr lang="en-US" sz="2000" dirty="0"/>
          </a:p>
          <a:p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The </a:t>
            </a:r>
            <a:r>
              <a:rPr lang="da-DK" sz="2000" dirty="0" err="1" smtClean="0"/>
              <a:t>value-based</a:t>
            </a:r>
            <a:r>
              <a:rPr lang="da-DK" sz="2000" dirty="0" smtClean="0"/>
              <a:t> </a:t>
            </a:r>
            <a:r>
              <a:rPr lang="da-DK" sz="2000" dirty="0" err="1" smtClean="0"/>
              <a:t>foundations</a:t>
            </a:r>
            <a:r>
              <a:rPr lang="da-DK" sz="2000" dirty="0" smtClean="0"/>
              <a:t> of European integration (</a:t>
            </a:r>
            <a:r>
              <a:rPr lang="da-DK" sz="2000" dirty="0" err="1" smtClean="0"/>
              <a:t>historical</a:t>
            </a:r>
            <a:r>
              <a:rPr lang="da-DK" sz="2000" dirty="0" smtClean="0"/>
              <a:t> </a:t>
            </a:r>
            <a:r>
              <a:rPr lang="da-DK" sz="2000" dirty="0" err="1" smtClean="0"/>
              <a:t>roots</a:t>
            </a:r>
            <a:r>
              <a:rPr lang="da-DK" sz="2000" dirty="0" smtClean="0"/>
              <a:t> of </a:t>
            </a:r>
            <a:r>
              <a:rPr lang="da-DK" sz="2000" dirty="0" err="1" smtClean="0"/>
              <a:t>shared</a:t>
            </a:r>
            <a:r>
              <a:rPr lang="da-DK" sz="2000" dirty="0" smtClean="0"/>
              <a:t> </a:t>
            </a:r>
            <a:r>
              <a:rPr lang="da-DK" sz="2000" dirty="0" err="1" smtClean="0"/>
              <a:t>values</a:t>
            </a:r>
            <a:r>
              <a:rPr lang="da-DK" sz="2000" dirty="0" smtClean="0"/>
              <a:t>, Europe as a </a:t>
            </a:r>
            <a:r>
              <a:rPr lang="da-DK" sz="2000" dirty="0" err="1" smtClean="0"/>
              <a:t>value</a:t>
            </a:r>
            <a:r>
              <a:rPr lang="da-DK" sz="2000" dirty="0" smtClean="0"/>
              <a:t> </a:t>
            </a:r>
            <a:r>
              <a:rPr lang="da-DK" sz="2000" dirty="0" err="1" smtClean="0"/>
              <a:t>community</a:t>
            </a:r>
            <a:r>
              <a:rPr lang="da-DK" sz="2000" dirty="0" smtClean="0"/>
              <a:t> or civilisation)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The </a:t>
            </a:r>
            <a:r>
              <a:rPr lang="da-DK" sz="2000" dirty="0" err="1" smtClean="0"/>
              <a:t>idea</a:t>
            </a:r>
            <a:r>
              <a:rPr lang="da-DK" sz="2000" dirty="0" smtClean="0"/>
              <a:t> </a:t>
            </a:r>
            <a:r>
              <a:rPr lang="da-DK" sz="2000" dirty="0" err="1" smtClean="0"/>
              <a:t>that</a:t>
            </a:r>
            <a:r>
              <a:rPr lang="da-DK" sz="2000" dirty="0" smtClean="0"/>
              <a:t> European integration </a:t>
            </a:r>
            <a:r>
              <a:rPr lang="da-DK" sz="2000" dirty="0" err="1" smtClean="0"/>
              <a:t>leads</a:t>
            </a:r>
            <a:r>
              <a:rPr lang="da-DK" sz="2000" dirty="0" smtClean="0"/>
              <a:t> to the </a:t>
            </a:r>
            <a:r>
              <a:rPr lang="da-DK" sz="2000" dirty="0" err="1" smtClean="0"/>
              <a:t>consolidation</a:t>
            </a:r>
            <a:r>
              <a:rPr lang="da-DK" sz="2000" dirty="0" smtClean="0"/>
              <a:t> of </a:t>
            </a:r>
            <a:r>
              <a:rPr lang="da-DK" sz="2000" dirty="0" err="1" smtClean="0"/>
              <a:t>shared</a:t>
            </a:r>
            <a:r>
              <a:rPr lang="da-DK" sz="2000" dirty="0" smtClean="0"/>
              <a:t> </a:t>
            </a:r>
            <a:r>
              <a:rPr lang="da-DK" sz="2000" dirty="0" err="1" smtClean="0"/>
              <a:t>values</a:t>
            </a:r>
            <a:r>
              <a:rPr lang="da-DK" sz="2000" dirty="0" smtClean="0"/>
              <a:t> (integration as a </a:t>
            </a:r>
            <a:r>
              <a:rPr lang="da-DK" sz="2000" dirty="0" err="1" smtClean="0"/>
              <a:t>measurement</a:t>
            </a:r>
            <a:r>
              <a:rPr lang="da-DK" sz="2000" dirty="0" smtClean="0"/>
              <a:t> of</a:t>
            </a:r>
            <a:r>
              <a:rPr lang="da-DK" sz="2000" dirty="0"/>
              <a:t> </a:t>
            </a:r>
            <a:r>
              <a:rPr lang="da-DK" sz="2000" dirty="0" err="1"/>
              <a:t>value</a:t>
            </a:r>
            <a:r>
              <a:rPr lang="da-DK" sz="2000" dirty="0"/>
              <a:t> </a:t>
            </a:r>
            <a:r>
              <a:rPr lang="da-DK" sz="2000" dirty="0" err="1"/>
              <a:t>convergence</a:t>
            </a:r>
            <a:r>
              <a:rPr lang="da-DK" sz="2000" dirty="0"/>
              <a:t> over time</a:t>
            </a:r>
            <a:r>
              <a:rPr lang="da-DK" sz="2000" dirty="0" smtClean="0"/>
              <a:t> 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Dias </a:t>
            </a:r>
            <a:fld id="{88889498-2D57-4492-BAF9-FAD2A7DF04B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7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From ‘</a:t>
            </a:r>
            <a:r>
              <a:rPr lang="da-DK" dirty="0" err="1" smtClean="0"/>
              <a:t>shared</a:t>
            </a:r>
            <a:r>
              <a:rPr lang="da-DK" dirty="0" smtClean="0"/>
              <a:t> </a:t>
            </a:r>
            <a:r>
              <a:rPr lang="da-DK" dirty="0" err="1" smtClean="0"/>
              <a:t>values</a:t>
            </a:r>
            <a:r>
              <a:rPr lang="da-DK" dirty="0" smtClean="0"/>
              <a:t>’ to </a:t>
            </a:r>
            <a:r>
              <a:rPr lang="da-DK" dirty="0" err="1" smtClean="0"/>
              <a:t>value</a:t>
            </a:r>
            <a:r>
              <a:rPr lang="da-DK" dirty="0" smtClean="0"/>
              <a:t>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94892"/>
            <a:ext cx="7632848" cy="905514"/>
          </a:xfrm>
        </p:spPr>
        <p:txBody>
          <a:bodyPr/>
          <a:lstStyle/>
          <a:p>
            <a:r>
              <a:rPr lang="da-DK" sz="2000" dirty="0" smtClean="0"/>
              <a:t>The </a:t>
            </a:r>
            <a:r>
              <a:rPr lang="da-DK" sz="2000" dirty="0" err="1" smtClean="0"/>
              <a:t>conspicipus</a:t>
            </a:r>
            <a:r>
              <a:rPr lang="da-DK" sz="2000" dirty="0" smtClean="0"/>
              <a:t> absence of a </a:t>
            </a:r>
            <a:r>
              <a:rPr lang="da-DK" sz="2000" dirty="0" err="1" smtClean="0"/>
              <a:t>convergence</a:t>
            </a:r>
            <a:r>
              <a:rPr lang="da-DK" sz="2000" dirty="0" smtClean="0"/>
              <a:t> of </a:t>
            </a:r>
            <a:r>
              <a:rPr lang="da-DK" sz="2000" dirty="0" err="1" smtClean="0"/>
              <a:t>values</a:t>
            </a:r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Value </a:t>
            </a:r>
            <a:r>
              <a:rPr lang="da-DK" sz="2000" dirty="0" err="1" smtClean="0"/>
              <a:t>diversity</a:t>
            </a:r>
            <a:r>
              <a:rPr lang="da-DK" sz="2000" dirty="0" smtClean="0"/>
              <a:t> </a:t>
            </a:r>
            <a:r>
              <a:rPr lang="da-DK" sz="2000" dirty="0" err="1" smtClean="0"/>
              <a:t>between</a:t>
            </a:r>
            <a:r>
              <a:rPr lang="da-DK" sz="2000" dirty="0" smtClean="0"/>
              <a:t> European </a:t>
            </a:r>
            <a:r>
              <a:rPr lang="da-DK" sz="2000" dirty="0" err="1" smtClean="0"/>
              <a:t>societies</a:t>
            </a:r>
            <a:r>
              <a:rPr lang="da-DK" sz="2000" dirty="0" smtClean="0"/>
              <a:t> is not </a:t>
            </a:r>
            <a:r>
              <a:rPr lang="da-DK" sz="2000" dirty="0" err="1" smtClean="0"/>
              <a:t>diminuishing</a:t>
            </a:r>
            <a:r>
              <a:rPr lang="da-DK" sz="2000" dirty="0" smtClean="0"/>
              <a:t> but lasting and </a:t>
            </a:r>
            <a:r>
              <a:rPr lang="da-DK" sz="2000" dirty="0" err="1" smtClean="0"/>
              <a:t>possibly</a:t>
            </a:r>
            <a:r>
              <a:rPr lang="da-DK" sz="2000" dirty="0" smtClean="0"/>
              <a:t> </a:t>
            </a:r>
            <a:r>
              <a:rPr lang="da-DK" sz="2000" dirty="0" err="1" smtClean="0"/>
              <a:t>increasing</a:t>
            </a:r>
            <a:endParaRPr lang="da-DK" sz="2000" dirty="0" smtClean="0"/>
          </a:p>
          <a:p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Sted og dato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Dias </a:t>
            </a:r>
            <a:fld id="{88889498-2D57-4492-BAF9-FAD2A7DF04B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  <p:pic>
        <p:nvPicPr>
          <p:cNvPr id="3074" name="Picture 2" descr="Bildergebnis fÃ¼r value diversity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860080" cy="4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7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new right and ‘</a:t>
            </a:r>
            <a:r>
              <a:rPr lang="da-DK" dirty="0" err="1" smtClean="0"/>
              <a:t>shared</a:t>
            </a:r>
            <a:r>
              <a:rPr lang="da-DK" dirty="0" smtClean="0"/>
              <a:t> </a:t>
            </a:r>
            <a:r>
              <a:rPr lang="da-DK" dirty="0" err="1" smtClean="0"/>
              <a:t>values</a:t>
            </a:r>
            <a:r>
              <a:rPr lang="da-DK" dirty="0" smtClean="0"/>
              <a:t>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Dias </a:t>
            </a:r>
            <a:fld id="{88889498-2D57-4492-BAF9-FAD2A7DF04B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  <p:pic>
        <p:nvPicPr>
          <p:cNvPr id="1026" name="Picture 2" descr="https://zh-prod-1cc738ca-7d3b-4a72-b792-20bd8d8fa069.storage.googleapis.com/s3fs-public/inline-images/salvini%20and%20guy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808"/>
            <a:ext cx="7273428" cy="463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5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But: the </a:t>
            </a:r>
            <a:r>
              <a:rPr lang="da-DK" dirty="0" err="1" smtClean="0"/>
              <a:t>divided</a:t>
            </a:r>
            <a:r>
              <a:rPr lang="da-DK" dirty="0" smtClean="0"/>
              <a:t> new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4"/>
            <a:ext cx="7129412" cy="4482000"/>
          </a:xfrm>
        </p:spPr>
        <p:txBody>
          <a:bodyPr/>
          <a:lstStyle/>
          <a:p>
            <a:r>
              <a:rPr lang="da-DK" sz="2000" dirty="0" smtClean="0"/>
              <a:t>The ‘new right’ is </a:t>
            </a:r>
            <a:r>
              <a:rPr lang="da-DK" sz="2000" dirty="0" err="1" smtClean="0"/>
              <a:t>rather</a:t>
            </a:r>
            <a:r>
              <a:rPr lang="da-DK" sz="2000" dirty="0" smtClean="0"/>
              <a:t> </a:t>
            </a:r>
            <a:r>
              <a:rPr lang="da-DK" sz="2000" dirty="0" err="1" smtClean="0"/>
              <a:t>divided</a:t>
            </a:r>
            <a:r>
              <a:rPr lang="da-DK" sz="2000" dirty="0" smtClean="0"/>
              <a:t> </a:t>
            </a:r>
            <a:r>
              <a:rPr lang="da-DK" sz="2000" dirty="0" err="1" smtClean="0"/>
              <a:t>than</a:t>
            </a:r>
            <a:r>
              <a:rPr lang="da-DK" sz="2000" dirty="0" smtClean="0"/>
              <a:t> </a:t>
            </a:r>
            <a:r>
              <a:rPr lang="da-DK" sz="2000" dirty="0" err="1" smtClean="0"/>
              <a:t>united</a:t>
            </a:r>
            <a:r>
              <a:rPr lang="da-DK" sz="2000" dirty="0" smtClean="0"/>
              <a:t> by </a:t>
            </a:r>
            <a:r>
              <a:rPr lang="da-DK" sz="2000" dirty="0" err="1" smtClean="0"/>
              <a:t>values</a:t>
            </a:r>
            <a:r>
              <a:rPr lang="da-DK" sz="2000" dirty="0" smtClean="0"/>
              <a:t> </a:t>
            </a:r>
          </a:p>
          <a:p>
            <a:endParaRPr lang="da-DK" sz="2000" dirty="0"/>
          </a:p>
          <a:p>
            <a:r>
              <a:rPr lang="en-GB" sz="2000" dirty="0"/>
              <a:t>Clusters of Right-Wing Populism (Brubaker 2017):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national populists in Northern and Western Europe: are liberals, or some would say even ultraliberals and defend secular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Central and Eastern European national populism: are illiberal and religious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American populism (</a:t>
            </a:r>
            <a:r>
              <a:rPr lang="en-GB" sz="2000" dirty="0" err="1"/>
              <a:t>Trumpism</a:t>
            </a:r>
            <a:r>
              <a:rPr lang="en-GB" sz="2000" dirty="0"/>
              <a:t> and </a:t>
            </a:r>
            <a:r>
              <a:rPr lang="en-GB" sz="2000" dirty="0" err="1"/>
              <a:t>Bolsonaro</a:t>
            </a:r>
            <a:r>
              <a:rPr lang="en-GB" sz="2000" dirty="0"/>
              <a:t>): are often sectarian, radical like Tea party movement or new religious sects in Latin America, they are certainly illiberal but often also propagating alternative nationalism</a:t>
            </a:r>
            <a:endParaRPr lang="da-DK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Dias </a:t>
            </a:r>
            <a:fld id="{88889498-2D57-4492-BAF9-FAD2A7DF04B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9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From </a:t>
            </a:r>
            <a:r>
              <a:rPr lang="da-DK" dirty="0" err="1" smtClean="0"/>
              <a:t>value</a:t>
            </a:r>
            <a:r>
              <a:rPr lang="da-DK" dirty="0" smtClean="0"/>
              <a:t> </a:t>
            </a:r>
            <a:r>
              <a:rPr lang="da-DK" dirty="0" err="1" smtClean="0"/>
              <a:t>community</a:t>
            </a:r>
            <a:r>
              <a:rPr lang="da-DK" dirty="0" smtClean="0"/>
              <a:t> to </a:t>
            </a:r>
            <a:r>
              <a:rPr lang="da-DK" dirty="0" err="1" smtClean="0"/>
              <a:t>value</a:t>
            </a:r>
            <a:r>
              <a:rPr lang="da-DK" dirty="0" smtClean="0"/>
              <a:t> </a:t>
            </a:r>
            <a:r>
              <a:rPr lang="da-DK" dirty="0" err="1" smtClean="0"/>
              <a:t>pluralism</a:t>
            </a:r>
            <a:r>
              <a:rPr lang="da-DK" dirty="0" smtClean="0"/>
              <a:t> and </a:t>
            </a:r>
            <a:r>
              <a:rPr lang="da-DK" dirty="0" err="1"/>
              <a:t>c</a:t>
            </a:r>
            <a:r>
              <a:rPr lang="da-DK" dirty="0" err="1" smtClean="0"/>
              <a:t>onflicts</a:t>
            </a:r>
            <a:r>
              <a:rPr lang="da-DK" dirty="0" smtClean="0"/>
              <a:t> of </a:t>
            </a:r>
            <a:r>
              <a:rPr lang="da-DK" dirty="0" err="1" smtClean="0"/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 smtClean="0"/>
              <a:t>Values not a ‘</a:t>
            </a:r>
            <a:r>
              <a:rPr lang="da-DK" sz="1800" dirty="0" err="1" smtClean="0"/>
              <a:t>sacred</a:t>
            </a:r>
            <a:r>
              <a:rPr lang="da-DK" sz="1800" dirty="0" smtClean="0"/>
              <a:t>’ or as ‘universals’ </a:t>
            </a:r>
            <a:r>
              <a:rPr lang="en-US" sz="1800" kern="1200" dirty="0">
                <a:cs typeface="Times New Roman" panose="02020603050405020304" pitchFamily="18" charset="0"/>
              </a:rPr>
              <a:t>that are placed outside the realm of political conflict</a:t>
            </a:r>
            <a:endParaRPr lang="da-DK" sz="1800" dirty="0" smtClean="0"/>
          </a:p>
          <a:p>
            <a:r>
              <a:rPr lang="da-DK" sz="1800" dirty="0" smtClean="0"/>
              <a:t>  </a:t>
            </a:r>
          </a:p>
          <a:p>
            <a:r>
              <a:rPr lang="da-DK" sz="1800" dirty="0" smtClean="0"/>
              <a:t>The </a:t>
            </a:r>
            <a:r>
              <a:rPr lang="da-DK" sz="1800" dirty="0" err="1" smtClean="0"/>
              <a:t>validity</a:t>
            </a:r>
            <a:r>
              <a:rPr lang="da-DK" sz="1800" dirty="0" smtClean="0"/>
              <a:t> of </a:t>
            </a:r>
            <a:r>
              <a:rPr lang="da-DK" sz="1800" dirty="0" err="1" smtClean="0"/>
              <a:t>values</a:t>
            </a:r>
            <a:r>
              <a:rPr lang="da-DK" sz="1800" dirty="0" smtClean="0"/>
              <a:t> </a:t>
            </a:r>
            <a:r>
              <a:rPr lang="da-DK" sz="1800" dirty="0" err="1" smtClean="0"/>
              <a:t>remains</a:t>
            </a:r>
            <a:r>
              <a:rPr lang="da-DK" sz="1800" dirty="0" smtClean="0"/>
              <a:t> </a:t>
            </a:r>
            <a:r>
              <a:rPr lang="da-DK" sz="1800" dirty="0" err="1" smtClean="0"/>
              <a:t>contested</a:t>
            </a:r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smtClean="0"/>
              <a:t>From the </a:t>
            </a:r>
            <a:r>
              <a:rPr lang="da-DK" sz="1800" dirty="0" err="1" smtClean="0"/>
              <a:t>essence</a:t>
            </a:r>
            <a:r>
              <a:rPr lang="da-DK" sz="1800" dirty="0" smtClean="0"/>
              <a:t> of </a:t>
            </a:r>
            <a:r>
              <a:rPr lang="da-DK" sz="1800" dirty="0" err="1" smtClean="0"/>
              <a:t>values</a:t>
            </a:r>
            <a:r>
              <a:rPr lang="da-DK" sz="1800" dirty="0" smtClean="0"/>
              <a:t> to the </a:t>
            </a:r>
            <a:r>
              <a:rPr lang="da-DK" sz="1800" dirty="0" err="1" smtClean="0"/>
              <a:t>process</a:t>
            </a:r>
            <a:r>
              <a:rPr lang="da-DK" sz="1800" dirty="0" smtClean="0"/>
              <a:t> of </a:t>
            </a:r>
            <a:r>
              <a:rPr lang="da-DK" sz="1800" dirty="0" err="1" smtClean="0"/>
              <a:t>validation</a:t>
            </a:r>
            <a:endParaRPr lang="da-DK" sz="1800" dirty="0" smtClean="0"/>
          </a:p>
          <a:p>
            <a:endParaRPr lang="da-DK" sz="1800" dirty="0"/>
          </a:p>
          <a:p>
            <a:r>
              <a:rPr lang="da-DK" sz="1800" dirty="0" smtClean="0"/>
              <a:t>-&gt; </a:t>
            </a:r>
            <a:r>
              <a:rPr lang="da-DK" sz="1800" dirty="0" err="1" smtClean="0"/>
              <a:t>democracy</a:t>
            </a:r>
            <a:r>
              <a:rPr lang="da-DK" sz="1800" dirty="0" smtClean="0"/>
              <a:t> as a form of </a:t>
            </a:r>
            <a:r>
              <a:rPr lang="da-DK" sz="1800" dirty="0" err="1" smtClean="0"/>
              <a:t>value</a:t>
            </a:r>
            <a:r>
              <a:rPr lang="da-DK" sz="1800" dirty="0" smtClean="0"/>
              <a:t> </a:t>
            </a:r>
            <a:r>
              <a:rPr lang="da-DK" sz="1800" dirty="0" err="1" smtClean="0"/>
              <a:t>contestation</a:t>
            </a:r>
            <a:r>
              <a:rPr lang="da-DK" sz="1800" dirty="0" smtClean="0"/>
              <a:t> in the public </a:t>
            </a:r>
            <a:r>
              <a:rPr lang="da-DK" sz="1800" dirty="0" err="1" smtClean="0"/>
              <a:t>sphere</a:t>
            </a:r>
            <a:r>
              <a:rPr lang="da-DK" sz="1800" dirty="0" smtClean="0"/>
              <a:t> (</a:t>
            </a:r>
            <a:r>
              <a:rPr lang="da-DK" sz="1800" dirty="0" err="1"/>
              <a:t>Ö</a:t>
            </a:r>
            <a:r>
              <a:rPr lang="da-DK" sz="1800" dirty="0" err="1" smtClean="0"/>
              <a:t>ffentlichkeit</a:t>
            </a:r>
            <a:r>
              <a:rPr lang="da-DK" sz="1800" dirty="0" smtClean="0"/>
              <a:t>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Dias </a:t>
            </a:r>
            <a:fld id="{88889498-2D57-4492-BAF9-FAD2A7DF04B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6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‘</a:t>
            </a:r>
            <a:r>
              <a:rPr lang="da-DK" dirty="0"/>
              <a:t>N</a:t>
            </a:r>
            <a:r>
              <a:rPr lang="da-DK" dirty="0" smtClean="0"/>
              <a:t>ew’ and ‘</a:t>
            </a:r>
            <a:r>
              <a:rPr lang="da-DK" dirty="0" err="1" smtClean="0"/>
              <a:t>enhanced</a:t>
            </a:r>
            <a:r>
              <a:rPr lang="da-DK" dirty="0" smtClean="0"/>
              <a:t>’ </a:t>
            </a:r>
            <a:r>
              <a:rPr lang="da-DK" dirty="0" err="1" smtClean="0"/>
              <a:t>value</a:t>
            </a:r>
            <a:r>
              <a:rPr lang="da-DK" dirty="0" smtClean="0"/>
              <a:t> </a:t>
            </a:r>
            <a:r>
              <a:rPr lang="da-DK" dirty="0" err="1" smtClean="0"/>
              <a:t>conflicts</a:t>
            </a:r>
            <a:r>
              <a:rPr lang="da-DK" dirty="0" smtClean="0"/>
              <a:t> in the EU?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298671"/>
            <a:ext cx="6577012" cy="4482000"/>
          </a:xfrm>
        </p:spPr>
        <p:txBody>
          <a:bodyPr/>
          <a:lstStyle/>
          <a:p>
            <a:r>
              <a:rPr lang="da-DK" dirty="0" err="1"/>
              <a:t>Cultural</a:t>
            </a:r>
            <a:r>
              <a:rPr lang="da-DK" dirty="0"/>
              <a:t> backlash and new </a:t>
            </a:r>
            <a:r>
              <a:rPr lang="da-DK" dirty="0" err="1"/>
              <a:t>cleavages</a:t>
            </a:r>
            <a:r>
              <a:rPr lang="da-DK" dirty="0"/>
              <a:t>:</a:t>
            </a:r>
          </a:p>
          <a:p>
            <a:pPr lvl="1"/>
            <a:r>
              <a:rPr lang="da-DK" dirty="0" err="1"/>
              <a:t>Internal</a:t>
            </a:r>
            <a:r>
              <a:rPr lang="da-DK" dirty="0"/>
              <a:t> (</a:t>
            </a:r>
            <a:r>
              <a:rPr lang="da-DK" dirty="0" err="1"/>
              <a:t>domestic</a:t>
            </a:r>
            <a:r>
              <a:rPr lang="da-DK" dirty="0"/>
              <a:t>): </a:t>
            </a:r>
            <a:r>
              <a:rPr lang="da-DK" dirty="0" err="1"/>
              <a:t>primordial</a:t>
            </a:r>
            <a:r>
              <a:rPr lang="da-DK" dirty="0"/>
              <a:t> </a:t>
            </a:r>
            <a:r>
              <a:rPr lang="da-DK" dirty="0" err="1"/>
              <a:t>against</a:t>
            </a:r>
            <a:r>
              <a:rPr lang="da-DK" dirty="0"/>
              <a:t> </a:t>
            </a:r>
            <a:r>
              <a:rPr lang="da-DK" dirty="0" err="1"/>
              <a:t>cosmopolitan</a:t>
            </a:r>
            <a:endParaRPr lang="da-DK" dirty="0"/>
          </a:p>
          <a:p>
            <a:pPr lvl="1"/>
            <a:r>
              <a:rPr lang="da-DK" dirty="0"/>
              <a:t>Transnational (European): Old vs new Europe, East-West, North-South </a:t>
            </a:r>
            <a:r>
              <a:rPr lang="da-DK" dirty="0" err="1" smtClean="0"/>
              <a:t>divides</a:t>
            </a:r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Dias </a:t>
            </a:r>
            <a:fld id="{88889498-2D57-4492-BAF9-FAD2A7DF04B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  <p:sp>
        <p:nvSpPr>
          <p:cNvPr id="7" name="AutoShape 2" descr="Bildergebnis fÃ¼r cultural back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Bildergebnis fÃ¼r cultural backlas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Bildergebnis fÃ¼r cultural back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58" y="2492712"/>
            <a:ext cx="3769678" cy="40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2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7744"/>
            <a:ext cx="6577200" cy="576263"/>
          </a:xfrm>
        </p:spPr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is new with the ‘new’ </a:t>
            </a:r>
            <a:r>
              <a:rPr lang="da-DK" dirty="0" err="1" smtClean="0"/>
              <a:t>value</a:t>
            </a:r>
            <a:r>
              <a:rPr lang="da-DK" dirty="0" smtClean="0"/>
              <a:t> </a:t>
            </a:r>
            <a:r>
              <a:rPr lang="da-DK" dirty="0" err="1" smtClean="0"/>
              <a:t>conflicts</a:t>
            </a:r>
            <a:r>
              <a:rPr lang="da-DK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64375"/>
            <a:ext cx="7561460" cy="4482000"/>
          </a:xfrm>
        </p:spPr>
        <p:txBody>
          <a:bodyPr/>
          <a:lstStyle/>
          <a:p>
            <a:endParaRPr lang="da-DK" sz="1800" kern="1200" dirty="0" smtClean="0"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r>
              <a:rPr lang="da-DK" sz="1800" dirty="0" smtClean="0"/>
              <a:t>The Media and </a:t>
            </a:r>
            <a:r>
              <a:rPr lang="da-DK" sz="1800" dirty="0" err="1" smtClean="0"/>
              <a:t>communicative</a:t>
            </a:r>
            <a:r>
              <a:rPr lang="da-DK" sz="1800" dirty="0" smtClean="0"/>
              <a:t> </a:t>
            </a:r>
            <a:r>
              <a:rPr lang="da-DK" sz="1800" dirty="0" err="1" smtClean="0"/>
              <a:t>dynamics</a:t>
            </a:r>
            <a:r>
              <a:rPr lang="da-DK" sz="1800" dirty="0" smtClean="0"/>
              <a:t> of </a:t>
            </a:r>
            <a:r>
              <a:rPr lang="da-DK" sz="1800" dirty="0" err="1" smtClean="0"/>
              <a:t>value</a:t>
            </a:r>
            <a:r>
              <a:rPr lang="da-DK" sz="1800" dirty="0" smtClean="0"/>
              <a:t> </a:t>
            </a:r>
            <a:r>
              <a:rPr lang="da-DK" sz="1800" dirty="0" err="1" smtClean="0"/>
              <a:t>contestation</a:t>
            </a:r>
            <a:endParaRPr lang="da-DK" sz="1800" dirty="0" smtClean="0"/>
          </a:p>
          <a:p>
            <a:endParaRPr lang="da-DK" sz="1800" dirty="0" smtClean="0"/>
          </a:p>
          <a:p>
            <a:pPr lvl="1"/>
            <a:r>
              <a:rPr lang="en-US" sz="1800" dirty="0"/>
              <a:t>emergence of value conflicts and new social cleavages as facilitated by the new digital media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The linkage between value conflicts and new social media communications </a:t>
            </a:r>
          </a:p>
          <a:p>
            <a:endParaRPr lang="da-DK" sz="1800" dirty="0"/>
          </a:p>
          <a:p>
            <a:r>
              <a:rPr lang="da-DK" sz="1800" dirty="0" smtClean="0"/>
              <a:t>-&gt; a transformation of media and </a:t>
            </a:r>
            <a:r>
              <a:rPr lang="da-DK" sz="1800" dirty="0" err="1" smtClean="0"/>
              <a:t>communicative</a:t>
            </a:r>
            <a:r>
              <a:rPr lang="da-DK" sz="1800" dirty="0" smtClean="0"/>
              <a:t> </a:t>
            </a:r>
            <a:r>
              <a:rPr lang="da-DK" sz="1800" dirty="0" err="1" smtClean="0"/>
              <a:t>infrastructure</a:t>
            </a:r>
            <a:r>
              <a:rPr lang="da-DK" sz="1800" dirty="0" smtClean="0"/>
              <a:t> </a:t>
            </a:r>
            <a:r>
              <a:rPr lang="da-DK" sz="1800" dirty="0" err="1" smtClean="0"/>
              <a:t>that</a:t>
            </a:r>
            <a:r>
              <a:rPr lang="da-DK" sz="1800" dirty="0" smtClean="0"/>
              <a:t> drive </a:t>
            </a:r>
            <a:r>
              <a:rPr lang="da-DK" sz="1800" dirty="0" err="1" smtClean="0"/>
              <a:t>value</a:t>
            </a:r>
            <a:r>
              <a:rPr lang="da-DK" sz="1800" dirty="0" smtClean="0"/>
              <a:t> </a:t>
            </a:r>
            <a:r>
              <a:rPr lang="da-DK" sz="1800" dirty="0" err="1" smtClean="0"/>
              <a:t>contestation</a:t>
            </a:r>
            <a:r>
              <a:rPr lang="da-DK" sz="1800" dirty="0" smtClean="0"/>
              <a:t>, </a:t>
            </a:r>
            <a:r>
              <a:rPr lang="da-DK" sz="1800" dirty="0" err="1" smtClean="0"/>
              <a:t>nationally</a:t>
            </a:r>
            <a:r>
              <a:rPr lang="da-DK" sz="1800" dirty="0" smtClean="0"/>
              <a:t> and </a:t>
            </a:r>
            <a:r>
              <a:rPr lang="da-DK" sz="1800" dirty="0" err="1" smtClean="0"/>
              <a:t>transnationally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Dias </a:t>
            </a:r>
            <a:fld id="{88889498-2D57-4492-BAF9-FAD2A7DF04B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48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Sted og dato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Dias </a:t>
            </a:r>
            <a:fld id="{88889498-2D57-4492-BAF9-FAD2A7DF04B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Enhedens navn</a:t>
            </a:r>
            <a:endParaRPr lang="en-GB"/>
          </a:p>
        </p:txBody>
      </p:sp>
      <p:pic>
        <p:nvPicPr>
          <p:cNvPr id="2050" name="Picture 2" descr="Bildergebnis fÃ¼r Trump twitter valu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6792"/>
            <a:ext cx="7417444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58650"/>
      </p:ext>
    </p:extLst>
  </p:cSld>
  <p:clrMapOvr>
    <a:masterClrMapping/>
  </p:clrMapOvr>
</p:sld>
</file>

<file path=ppt/theme/theme1.xml><?xml version="1.0" encoding="utf-8"?>
<a:theme xmlns:a="http://schemas.openxmlformats.org/drawingml/2006/main" name="hum_uk">
  <a:themeElements>
    <a:clrScheme name="hum_uk 1">
      <a:dk1>
        <a:srgbClr val="6E6E6E"/>
      </a:dk1>
      <a:lt1>
        <a:srgbClr val="FFFFFF"/>
      </a:lt1>
      <a:dk2>
        <a:srgbClr val="365AA5"/>
      </a:dk2>
      <a:lt2>
        <a:srgbClr val="6E6E6E"/>
      </a:lt2>
      <a:accent1>
        <a:srgbClr val="365AA5"/>
      </a:accent1>
      <a:accent2>
        <a:srgbClr val="6885BA"/>
      </a:accent2>
      <a:accent3>
        <a:srgbClr val="FFFFFF"/>
      </a:accent3>
      <a:accent4>
        <a:srgbClr val="5D5D5D"/>
      </a:accent4>
      <a:accent5>
        <a:srgbClr val="AEB5CF"/>
      </a:accent5>
      <a:accent6>
        <a:srgbClr val="5E78A8"/>
      </a:accent6>
      <a:hlink>
        <a:srgbClr val="9AAFD1"/>
      </a:hlink>
      <a:folHlink>
        <a:srgbClr val="CDD6E8"/>
      </a:folHlink>
    </a:clrScheme>
    <a:fontScheme name="hum_u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m_uk 1">
        <a:dk1>
          <a:srgbClr val="6E6E6E"/>
        </a:dk1>
        <a:lt1>
          <a:srgbClr val="FFFFFF"/>
        </a:lt1>
        <a:dk2>
          <a:srgbClr val="365AA5"/>
        </a:dk2>
        <a:lt2>
          <a:srgbClr val="6E6E6E"/>
        </a:lt2>
        <a:accent1>
          <a:srgbClr val="365AA5"/>
        </a:accent1>
        <a:accent2>
          <a:srgbClr val="6885BA"/>
        </a:accent2>
        <a:accent3>
          <a:srgbClr val="FFFFFF"/>
        </a:accent3>
        <a:accent4>
          <a:srgbClr val="5D5D5D"/>
        </a:accent4>
        <a:accent5>
          <a:srgbClr val="AEB5CF"/>
        </a:accent5>
        <a:accent6>
          <a:srgbClr val="5E78A8"/>
        </a:accent6>
        <a:hlink>
          <a:srgbClr val="9AAFD1"/>
        </a:hlink>
        <a:folHlink>
          <a:srgbClr val="CDD6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45786</TotalTime>
  <Words>955</Words>
  <Application>Microsoft Office PowerPoint</Application>
  <PresentationFormat>On-screen Show (4:3)</PresentationFormat>
  <Paragraphs>179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Verdana</vt:lpstr>
      <vt:lpstr>hum_uk</vt:lpstr>
      <vt:lpstr> Conflitti di valore in un’Europa differenziata.  L’impatto dei media digitali sulla polarizzazione dei valori in Europa  Value conflicts in a differentiated Europe.  The impact of digital media on value polarisation in Europe   </vt:lpstr>
      <vt:lpstr>The idea of ‘shared values’ and European integration</vt:lpstr>
      <vt:lpstr>From ‘shared values’ to value differentiation</vt:lpstr>
      <vt:lpstr>The new right and ‘shared values’</vt:lpstr>
      <vt:lpstr>But: the divided new right</vt:lpstr>
      <vt:lpstr>From value community to value pluralism and conflicts of values</vt:lpstr>
      <vt:lpstr> ‘New’ and ‘enhanced’ value conflicts in the EU?</vt:lpstr>
      <vt:lpstr>What is new with the ‘new’ value conflicts?</vt:lpstr>
      <vt:lpstr>PowerPoint Presentation</vt:lpstr>
      <vt:lpstr>User and Media driven dynamics of value contestation</vt:lpstr>
      <vt:lpstr>Disruptive public spheres</vt:lpstr>
      <vt:lpstr>Polarisation </vt:lpstr>
      <vt:lpstr>Media and public sphere transformations</vt:lpstr>
      <vt:lpstr>Is the Internet Eroding Europe’s Middle Ground?</vt:lpstr>
      <vt:lpstr>The mainstreaming of racism</vt:lpstr>
      <vt:lpstr>Fragmented societies, declining democracies</vt:lpstr>
      <vt:lpstr>From ‘disruptive’ to resilient public spheres</vt:lpstr>
    </vt:vector>
  </TitlesOfParts>
  <Company>Københavns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Hans-Jörg Trenz</cp:lastModifiedBy>
  <cp:revision>467</cp:revision>
  <cp:lastPrinted>2018-04-18T12:11:31Z</cp:lastPrinted>
  <dcterms:created xsi:type="dcterms:W3CDTF">2005-11-10T15:02:29Z</dcterms:created>
  <dcterms:modified xsi:type="dcterms:W3CDTF">2019-05-21T07:10:14Z</dcterms:modified>
</cp:coreProperties>
</file>